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78" r:id="rId4"/>
    <p:sldId id="279" r:id="rId5"/>
    <p:sldId id="288" r:id="rId6"/>
    <p:sldId id="282" r:id="rId7"/>
    <p:sldId id="281" r:id="rId8"/>
    <p:sldId id="286" r:id="rId9"/>
    <p:sldId id="284" r:id="rId10"/>
    <p:sldId id="283" r:id="rId11"/>
    <p:sldId id="285" r:id="rId12"/>
    <p:sldId id="280" r:id="rId13"/>
    <p:sldId id="261" r:id="rId14"/>
    <p:sldId id="287"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42F247-BC3C-4715-95E2-16E7D651F88E}">
          <p14:sldIdLst>
            <p14:sldId id="257"/>
          </p14:sldIdLst>
        </p14:section>
        <p14:section name="Untitled Section" id="{FDD0E512-E194-43A6-8F73-2AEE650D47E2}">
          <p14:sldIdLst>
            <p14:sldId id="259"/>
            <p14:sldId id="278"/>
            <p14:sldId id="279"/>
            <p14:sldId id="288"/>
            <p14:sldId id="282"/>
            <p14:sldId id="281"/>
            <p14:sldId id="286"/>
            <p14:sldId id="284"/>
            <p14:sldId id="283"/>
            <p14:sldId id="285"/>
            <p14:sldId id="280"/>
            <p14:sldId id="261"/>
            <p14:sldId id="287"/>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29F81F-DB52-AD50-F3B5-36649CB49A7F}" name="Pamela Northrup" initials="" userId="S::Pamela.Northrup@laregents.edu::a4880fbd-99eb-4bdb-9ac7-e7b89b5d82c2" providerId="AD"/>
  <p188:author id="{6C4A2B3A-E880-1823-6ED3-008448887B7C}" name="Lupe Lamadrid" initials="LL" userId="S::lupe.lamadrid@laregents.edu::1bd0e976-304f-4f49-8778-f1d5577eaffd" providerId="AD"/>
  <p188:author id="{D1AB9F99-3253-4261-DFA5-43178D3EFC05}" name="Kim Kirkpatrick" initials="KK" userId="S::kim.kirkpatrick@laregents.edu::8da8212c-0ce8-41ec-bd1d-3d0fe1d350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12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2789" autoAdjust="0"/>
  </p:normalViewPr>
  <p:slideViewPr>
    <p:cSldViewPr snapToGrid="0">
      <p:cViewPr varScale="1">
        <p:scale>
          <a:sx n="53" d="100"/>
          <a:sy n="53" d="100"/>
        </p:scale>
        <p:origin x="3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5A910-6F21-4AAD-B495-621E81E73575}" type="datetimeFigureOut">
              <a:rPr lang="en-US" smtClean="0"/>
              <a:t>7/12/2024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5DFB7-6908-4F98-9515-189F51D74ECF}" type="slidenum">
              <a:rPr lang="en-US" smtClean="0"/>
              <a:t>‹#›</a:t>
            </a:fld>
            <a:endParaRPr lang="en-US" dirty="0"/>
          </a:p>
        </p:txBody>
      </p:sp>
    </p:spTree>
    <p:extLst>
      <p:ext uri="{BB962C8B-B14F-4D97-AF65-F5344CB8AC3E}">
        <p14:creationId xmlns:p14="http://schemas.microsoft.com/office/powerpoint/2010/main" val="8768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E5DFB7-6908-4F98-9515-189F51D74ECF}" type="slidenum">
              <a:rPr lang="en-US" smtClean="0"/>
              <a:t>9</a:t>
            </a:fld>
            <a:endParaRPr lang="en-US" dirty="0"/>
          </a:p>
        </p:txBody>
      </p:sp>
    </p:spTree>
    <p:extLst>
      <p:ext uri="{BB962C8B-B14F-4D97-AF65-F5344CB8AC3E}">
        <p14:creationId xmlns:p14="http://schemas.microsoft.com/office/powerpoint/2010/main" val="212414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E5DFB7-6908-4F98-9515-189F51D74ECF}" type="slidenum">
              <a:rPr lang="en-US" smtClean="0"/>
              <a:t>13</a:t>
            </a:fld>
            <a:endParaRPr lang="en-US" dirty="0"/>
          </a:p>
        </p:txBody>
      </p:sp>
    </p:spTree>
    <p:extLst>
      <p:ext uri="{BB962C8B-B14F-4D97-AF65-F5344CB8AC3E}">
        <p14:creationId xmlns:p14="http://schemas.microsoft.com/office/powerpoint/2010/main" val="2826981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tall building with many windows&#10;&#10;Description automatically generated with low confidence">
            <a:extLst>
              <a:ext uri="{FF2B5EF4-FFF2-40B4-BE49-F238E27FC236}">
                <a16:creationId xmlns:a16="http://schemas.microsoft.com/office/drawing/2014/main" id="{0090CA27-193D-C96C-6540-AB9F934F1F6A}"/>
              </a:ext>
            </a:extLst>
          </p:cNvPr>
          <p:cNvPicPr>
            <a:picLocks noGrp="1" noRot="1" noChangeAspect="1" noMove="1" noResize="1" noEditPoints="1" noAdjustHandles="1" noChangeArrowheads="1" noChangeShapeType="1" noCrop="1"/>
          </p:cNvPicPr>
          <p:nvPr userDrawn="1"/>
        </p:nvPicPr>
        <p:blipFill rotWithShape="1">
          <a:blip r:embed="rId2"/>
          <a:srcRect t="19"/>
          <a:stretch/>
        </p:blipFill>
        <p:spPr>
          <a:xfrm>
            <a:off x="20" y="1282"/>
            <a:ext cx="12191980" cy="6856718"/>
          </a:xfrm>
          <a:prstGeom prst="rect">
            <a:avLst/>
          </a:prstGeom>
        </p:spPr>
      </p:pic>
      <p:pic>
        <p:nvPicPr>
          <p:cNvPr id="9" name="Google Shape;26;p4">
            <a:extLst>
              <a:ext uri="{FF2B5EF4-FFF2-40B4-BE49-F238E27FC236}">
                <a16:creationId xmlns:a16="http://schemas.microsoft.com/office/drawing/2014/main" id="{D6655B48-100F-1A87-3598-C6EAEA89AF1F}"/>
              </a:ext>
            </a:extLst>
          </p:cNvPr>
          <p:cNvPicPr preferRelativeResize="0">
            <a:picLocks noGrp="1" noRot="1" noMove="1" noResize="1" noEditPoints="1" noAdjustHandles="1" noChangeArrowheads="1" noChangeShapeType="1" noCrop="1"/>
          </p:cNvPicPr>
          <p:nvPr userDrawn="1"/>
        </p:nvPicPr>
        <p:blipFill>
          <a:blip r:embed="rId3"/>
          <a:srcRect/>
          <a:stretch/>
        </p:blipFill>
        <p:spPr>
          <a:xfrm>
            <a:off x="585355" y="5613968"/>
            <a:ext cx="755517" cy="986798"/>
          </a:xfrm>
          <a:prstGeom prst="rect">
            <a:avLst/>
          </a:prstGeom>
          <a:noFill/>
          <a:ln>
            <a:noFill/>
          </a:ln>
        </p:spPr>
      </p:pic>
      <p:sp>
        <p:nvSpPr>
          <p:cNvPr id="7" name="Slide Number Placeholder 6">
            <a:extLst>
              <a:ext uri="{FF2B5EF4-FFF2-40B4-BE49-F238E27FC236}">
                <a16:creationId xmlns:a16="http://schemas.microsoft.com/office/drawing/2014/main" id="{D4CCB031-9733-2C7B-4E83-BE14225D49FA}"/>
              </a:ext>
            </a:extLst>
          </p:cNvPr>
          <p:cNvSpPr txBox="1">
            <a:spLocks/>
          </p:cNvSpPr>
          <p:nvPr userDrawn="1"/>
        </p:nvSpPr>
        <p:spPr>
          <a:xfrm>
            <a:off x="10882599" y="6303166"/>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tx1"/>
                </a:solidFill>
              </a:rPr>
              <a:pPr/>
              <a:t>‹#›</a:t>
            </a:fld>
            <a:endParaRPr lang="en" dirty="0">
              <a:solidFill>
                <a:schemeClr val="tx1"/>
              </a:solidFill>
            </a:endParaRPr>
          </a:p>
        </p:txBody>
      </p:sp>
      <p:sp>
        <p:nvSpPr>
          <p:cNvPr id="11" name="Google Shape;14;p2">
            <a:extLst>
              <a:ext uri="{FF2B5EF4-FFF2-40B4-BE49-F238E27FC236}">
                <a16:creationId xmlns:a16="http://schemas.microsoft.com/office/drawing/2014/main" id="{CFC44717-4AA4-B9DE-E2EC-B3AD6B147337}"/>
              </a:ext>
            </a:extLst>
          </p:cNvPr>
          <p:cNvSpPr txBox="1">
            <a:spLocks noGrp="1"/>
          </p:cNvSpPr>
          <p:nvPr>
            <p:ph type="subTitle" idx="1" hasCustomPrompt="1"/>
          </p:nvPr>
        </p:nvSpPr>
        <p:spPr>
          <a:xfrm>
            <a:off x="585355" y="3643007"/>
            <a:ext cx="11021289" cy="597736"/>
          </a:xfrm>
          <a:prstGeom prst="rect">
            <a:avLst/>
          </a:prstGeom>
          <a:noFill/>
        </p:spPr>
        <p:txBody>
          <a:bodyPr spcFirstLastPara="1" wrap="square" lIns="0" tIns="0" rIns="0" bIns="0" anchor="ctr" anchorCtr="0">
            <a:noAutofit/>
          </a:bodyPr>
          <a:lstStyle>
            <a:lvl1pPr lvl="0" algn="ctr" rtl="0">
              <a:lnSpc>
                <a:spcPct val="100000"/>
              </a:lnSpc>
              <a:spcBef>
                <a:spcPts val="0"/>
              </a:spcBef>
              <a:spcAft>
                <a:spcPts val="0"/>
              </a:spcAft>
              <a:buClr>
                <a:schemeClr val="dk2"/>
              </a:buClr>
              <a:buSzPts val="1200"/>
              <a:buNone/>
              <a:defRPr sz="2400" i="1" baseline="0">
                <a:solidFill>
                  <a:schemeClr val="bg1"/>
                </a:solidFill>
              </a:defRPr>
            </a:lvl1pPr>
            <a:lvl2pPr lvl="1" rtl="0">
              <a:lnSpc>
                <a:spcPct val="100000"/>
              </a:lnSpc>
              <a:spcBef>
                <a:spcPts val="0"/>
              </a:spcBef>
              <a:spcAft>
                <a:spcPts val="0"/>
              </a:spcAft>
              <a:buClr>
                <a:schemeClr val="dk2"/>
              </a:buClr>
              <a:buSzPts val="1200"/>
              <a:buNone/>
              <a:defRPr sz="1200">
                <a:solidFill>
                  <a:schemeClr val="dk2"/>
                </a:solidFill>
              </a:defRPr>
            </a:lvl2pPr>
            <a:lvl3pPr lvl="2" rtl="0">
              <a:lnSpc>
                <a:spcPct val="100000"/>
              </a:lnSpc>
              <a:spcBef>
                <a:spcPts val="0"/>
              </a:spcBef>
              <a:spcAft>
                <a:spcPts val="0"/>
              </a:spcAft>
              <a:buClr>
                <a:schemeClr val="dk2"/>
              </a:buClr>
              <a:buSzPts val="1200"/>
              <a:buNone/>
              <a:defRPr sz="1200">
                <a:solidFill>
                  <a:schemeClr val="dk2"/>
                </a:solidFill>
              </a:defRPr>
            </a:lvl3pPr>
            <a:lvl4pPr lvl="3" rtl="0">
              <a:lnSpc>
                <a:spcPct val="100000"/>
              </a:lnSpc>
              <a:spcBef>
                <a:spcPts val="0"/>
              </a:spcBef>
              <a:spcAft>
                <a:spcPts val="0"/>
              </a:spcAft>
              <a:buClr>
                <a:schemeClr val="dk2"/>
              </a:buClr>
              <a:buSzPts val="1200"/>
              <a:buNone/>
              <a:defRPr sz="1200">
                <a:solidFill>
                  <a:schemeClr val="dk2"/>
                </a:solidFill>
              </a:defRPr>
            </a:lvl4pPr>
            <a:lvl5pPr lvl="4" rtl="0">
              <a:lnSpc>
                <a:spcPct val="100000"/>
              </a:lnSpc>
              <a:spcBef>
                <a:spcPts val="0"/>
              </a:spcBef>
              <a:spcAft>
                <a:spcPts val="0"/>
              </a:spcAft>
              <a:buClr>
                <a:schemeClr val="dk2"/>
              </a:buClr>
              <a:buSzPts val="1200"/>
              <a:buNone/>
              <a:defRPr sz="1200">
                <a:solidFill>
                  <a:schemeClr val="dk2"/>
                </a:solidFill>
              </a:defRPr>
            </a:lvl5pPr>
            <a:lvl6pPr lvl="5" rtl="0">
              <a:lnSpc>
                <a:spcPct val="100000"/>
              </a:lnSpc>
              <a:spcBef>
                <a:spcPts val="0"/>
              </a:spcBef>
              <a:spcAft>
                <a:spcPts val="0"/>
              </a:spcAft>
              <a:buClr>
                <a:schemeClr val="dk2"/>
              </a:buClr>
              <a:buSzPts val="1200"/>
              <a:buNone/>
              <a:defRPr sz="1200">
                <a:solidFill>
                  <a:schemeClr val="dk2"/>
                </a:solidFill>
              </a:defRPr>
            </a:lvl6pPr>
            <a:lvl7pPr lvl="6" rtl="0">
              <a:lnSpc>
                <a:spcPct val="100000"/>
              </a:lnSpc>
              <a:spcBef>
                <a:spcPts val="0"/>
              </a:spcBef>
              <a:spcAft>
                <a:spcPts val="0"/>
              </a:spcAft>
              <a:buClr>
                <a:schemeClr val="dk2"/>
              </a:buClr>
              <a:buSzPts val="1200"/>
              <a:buNone/>
              <a:defRPr sz="1200">
                <a:solidFill>
                  <a:schemeClr val="dk2"/>
                </a:solidFill>
              </a:defRPr>
            </a:lvl7pPr>
            <a:lvl8pPr lvl="7" rtl="0">
              <a:lnSpc>
                <a:spcPct val="100000"/>
              </a:lnSpc>
              <a:spcBef>
                <a:spcPts val="0"/>
              </a:spcBef>
              <a:spcAft>
                <a:spcPts val="0"/>
              </a:spcAft>
              <a:buClr>
                <a:schemeClr val="dk2"/>
              </a:buClr>
              <a:buSzPts val="1200"/>
              <a:buNone/>
              <a:defRPr sz="1200">
                <a:solidFill>
                  <a:schemeClr val="dk2"/>
                </a:solidFill>
              </a:defRPr>
            </a:lvl8pPr>
            <a:lvl9pPr lvl="8" rtl="0">
              <a:lnSpc>
                <a:spcPct val="100000"/>
              </a:lnSpc>
              <a:spcBef>
                <a:spcPts val="0"/>
              </a:spcBef>
              <a:spcAft>
                <a:spcPts val="0"/>
              </a:spcAft>
              <a:buClr>
                <a:schemeClr val="dk2"/>
              </a:buClr>
              <a:buSzPts val="1200"/>
              <a:buNone/>
              <a:defRPr sz="1200">
                <a:solidFill>
                  <a:schemeClr val="dk2"/>
                </a:solidFill>
              </a:defRPr>
            </a:lvl9pPr>
          </a:lstStyle>
          <a:p>
            <a:pPr algn="l"/>
            <a:r>
              <a:rPr lang="en-US" sz="1800" b="1" dirty="0">
                <a:latin typeface="Arial" panose="020B0604020202020204" pitchFamily="34" charset="0"/>
                <a:cs typeface="Arial" panose="020B0604020202020204" pitchFamily="34" charset="0"/>
              </a:rPr>
              <a:t>Subheading</a:t>
            </a:r>
            <a:endParaRPr lang="en-US" sz="1800"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FE4B109D-E50B-7105-7BCF-EA2C31F65CC4}"/>
              </a:ext>
            </a:extLst>
          </p:cNvPr>
          <p:cNvCxnSpPr>
            <a:cxnSpLocks/>
          </p:cNvCxnSpPr>
          <p:nvPr userDrawn="1"/>
        </p:nvCxnSpPr>
        <p:spPr>
          <a:xfrm>
            <a:off x="585355" y="3492795"/>
            <a:ext cx="1102128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54D14F37-3A5E-1DDE-0018-B52A43584263}"/>
              </a:ext>
            </a:extLst>
          </p:cNvPr>
          <p:cNvSpPr>
            <a:spLocks noGrp="1"/>
          </p:cNvSpPr>
          <p:nvPr>
            <p:ph type="body" sz="quarter" idx="10" hasCustomPrompt="1"/>
          </p:nvPr>
        </p:nvSpPr>
        <p:spPr>
          <a:xfrm>
            <a:off x="586219" y="1568161"/>
            <a:ext cx="11020425" cy="1724025"/>
          </a:xfrm>
        </p:spPr>
        <p:txBody>
          <a:bodyPr/>
          <a:lstStyle>
            <a:lvl1pPr marL="0" indent="0">
              <a:buNone/>
              <a:defRPr sz="6000" b="1"/>
            </a:lvl1pPr>
            <a:lvl2pPr marL="457200" indent="0">
              <a:buNone/>
              <a:defRPr/>
            </a:lvl2pPr>
            <a:lvl3pPr marL="914400" indent="0">
              <a:buNone/>
              <a:defRPr/>
            </a:lvl3pPr>
          </a:lstStyle>
          <a:p>
            <a:pPr lvl="0"/>
            <a:r>
              <a:rPr lang="en-US" dirty="0"/>
              <a:t>Title Header</a:t>
            </a:r>
            <a:br>
              <a:rPr lang="en-US" dirty="0"/>
            </a:br>
            <a:r>
              <a:rPr lang="en-US" dirty="0"/>
              <a:t>Secondary Header</a:t>
            </a:r>
          </a:p>
        </p:txBody>
      </p:sp>
      <p:sp>
        <p:nvSpPr>
          <p:cNvPr id="3" name="Text Placeholder 2">
            <a:extLst>
              <a:ext uri="{FF2B5EF4-FFF2-40B4-BE49-F238E27FC236}">
                <a16:creationId xmlns:a16="http://schemas.microsoft.com/office/drawing/2014/main" id="{5D28CB7F-D262-EDA7-1B98-807071E1E16C}"/>
              </a:ext>
            </a:extLst>
          </p:cNvPr>
          <p:cNvSpPr>
            <a:spLocks noGrp="1"/>
          </p:cNvSpPr>
          <p:nvPr>
            <p:ph type="body" sz="quarter" idx="11" hasCustomPrompt="1"/>
          </p:nvPr>
        </p:nvSpPr>
        <p:spPr>
          <a:xfrm>
            <a:off x="8816975" y="5289550"/>
            <a:ext cx="2789238" cy="297600"/>
          </a:xfrm>
        </p:spPr>
        <p:txBody>
          <a:bodyPr>
            <a:noAutofit/>
          </a:bodyPr>
          <a:lstStyle>
            <a:lvl1pPr marL="0" indent="0">
              <a:buNone/>
              <a:defRPr sz="1400" b="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Name Here</a:t>
            </a:r>
          </a:p>
        </p:txBody>
      </p:sp>
      <p:sp>
        <p:nvSpPr>
          <p:cNvPr id="4" name="Text Placeholder 2">
            <a:extLst>
              <a:ext uri="{FF2B5EF4-FFF2-40B4-BE49-F238E27FC236}">
                <a16:creationId xmlns:a16="http://schemas.microsoft.com/office/drawing/2014/main" id="{0D9DBBB4-A7CE-9E9B-ED0F-C582C046E431}"/>
              </a:ext>
            </a:extLst>
          </p:cNvPr>
          <p:cNvSpPr>
            <a:spLocks noGrp="1"/>
          </p:cNvSpPr>
          <p:nvPr>
            <p:ph type="body" sz="quarter" idx="12" hasCustomPrompt="1"/>
          </p:nvPr>
        </p:nvSpPr>
        <p:spPr>
          <a:xfrm>
            <a:off x="8816975" y="5581508"/>
            <a:ext cx="2789238" cy="297600"/>
          </a:xfrm>
        </p:spPr>
        <p:txBody>
          <a:bodyPr>
            <a:noAutofit/>
          </a:bodyPr>
          <a:lstStyle>
            <a:lvl1pPr marL="0" indent="0">
              <a:buNone/>
              <a:defRPr sz="12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[Regents or LOSFA Here]</a:t>
            </a:r>
          </a:p>
        </p:txBody>
      </p:sp>
      <p:sp>
        <p:nvSpPr>
          <p:cNvPr id="5" name="Text Placeholder 2">
            <a:extLst>
              <a:ext uri="{FF2B5EF4-FFF2-40B4-BE49-F238E27FC236}">
                <a16:creationId xmlns:a16="http://schemas.microsoft.com/office/drawing/2014/main" id="{E46EC8B8-DE20-4905-F73B-752D9787E621}"/>
              </a:ext>
            </a:extLst>
          </p:cNvPr>
          <p:cNvSpPr>
            <a:spLocks noGrp="1"/>
          </p:cNvSpPr>
          <p:nvPr>
            <p:ph type="body" sz="quarter" idx="13" hasCustomPrompt="1"/>
          </p:nvPr>
        </p:nvSpPr>
        <p:spPr>
          <a:xfrm>
            <a:off x="8816975" y="5897132"/>
            <a:ext cx="2789238" cy="297600"/>
          </a:xfrm>
        </p:spPr>
        <p:txBody>
          <a:bodyPr>
            <a:noAutofit/>
          </a:bodyPr>
          <a:lstStyle>
            <a:lvl1pPr marL="0" indent="0">
              <a:buNone/>
              <a:defRPr sz="1200" b="0" i="1"/>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email address goes here</a:t>
            </a:r>
          </a:p>
        </p:txBody>
      </p:sp>
    </p:spTree>
    <p:extLst>
      <p:ext uri="{BB962C8B-B14F-4D97-AF65-F5344CB8AC3E}">
        <p14:creationId xmlns:p14="http://schemas.microsoft.com/office/powerpoint/2010/main" val="269167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CCF951-5328-E504-75A4-647031C1243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t="9" b="9"/>
          <a:stretch/>
        </p:blipFill>
        <p:spPr>
          <a:xfrm>
            <a:off x="20" y="1283"/>
            <a:ext cx="12191980" cy="6856718"/>
          </a:xfrm>
          <a:prstGeom prst="rect">
            <a:avLst/>
          </a:prstGeom>
        </p:spPr>
      </p:pic>
      <p:sp>
        <p:nvSpPr>
          <p:cNvPr id="8" name="Slide Number Placeholder 6">
            <a:extLst>
              <a:ext uri="{FF2B5EF4-FFF2-40B4-BE49-F238E27FC236}">
                <a16:creationId xmlns:a16="http://schemas.microsoft.com/office/drawing/2014/main" id="{EB2CD57C-0AC3-5A34-0F39-63A2CACC1509}"/>
              </a:ext>
            </a:extLst>
          </p:cNvPr>
          <p:cNvSpPr txBox="1">
            <a:spLocks/>
          </p:cNvSpPr>
          <p:nvPr userDrawn="1"/>
        </p:nvSpPr>
        <p:spPr>
          <a:xfrm>
            <a:off x="10882599" y="6303166"/>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tx1"/>
                </a:solidFill>
              </a:rPr>
              <a:pPr/>
              <a:t>‹#›</a:t>
            </a:fld>
            <a:endParaRPr lang="en" dirty="0">
              <a:solidFill>
                <a:schemeClr val="tx1"/>
              </a:solidFill>
            </a:endParaRPr>
          </a:p>
        </p:txBody>
      </p:sp>
      <p:sp>
        <p:nvSpPr>
          <p:cNvPr id="12" name="Slide Number Placeholder 6">
            <a:extLst>
              <a:ext uri="{FF2B5EF4-FFF2-40B4-BE49-F238E27FC236}">
                <a16:creationId xmlns:a16="http://schemas.microsoft.com/office/drawing/2014/main" id="{BC400CB9-C6DC-AC27-F1E8-8854CE51346C}"/>
              </a:ext>
            </a:extLst>
          </p:cNvPr>
          <p:cNvSpPr txBox="1">
            <a:spLocks/>
          </p:cNvSpPr>
          <p:nvPr userDrawn="1"/>
        </p:nvSpPr>
        <p:spPr>
          <a:xfrm>
            <a:off x="10882599" y="6282984"/>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bg2">
                    <a:lumMod val="10000"/>
                  </a:schemeClr>
                </a:solidFill>
              </a:rPr>
              <a:pPr/>
              <a:t>‹#›</a:t>
            </a:fld>
            <a:endParaRPr lang="en" dirty="0">
              <a:solidFill>
                <a:schemeClr val="bg2">
                  <a:lumMod val="10000"/>
                </a:schemeClr>
              </a:solidFill>
            </a:endParaRPr>
          </a:p>
        </p:txBody>
      </p:sp>
      <p:sp>
        <p:nvSpPr>
          <p:cNvPr id="6" name="Text Placeholder 5">
            <a:extLst>
              <a:ext uri="{FF2B5EF4-FFF2-40B4-BE49-F238E27FC236}">
                <a16:creationId xmlns:a16="http://schemas.microsoft.com/office/drawing/2014/main" id="{DD68CFF0-24DA-2BA3-CE57-563D43B01BFD}"/>
              </a:ext>
            </a:extLst>
          </p:cNvPr>
          <p:cNvSpPr>
            <a:spLocks noGrp="1"/>
          </p:cNvSpPr>
          <p:nvPr>
            <p:ph type="body" sz="quarter" idx="10"/>
          </p:nvPr>
        </p:nvSpPr>
        <p:spPr>
          <a:xfrm>
            <a:off x="3356265" y="1285959"/>
            <a:ext cx="8250380" cy="627063"/>
          </a:xfrm>
        </p:spPr>
        <p:txBody>
          <a:bodyPr/>
          <a:lstStyle>
            <a:lvl1pPr marL="0" indent="0">
              <a:buFontTx/>
              <a:buNone/>
              <a:defRPr sz="2000" b="1">
                <a:solidFill>
                  <a:srgbClr val="000000"/>
                </a:solidFill>
              </a:defRPr>
            </a:lvl1pPr>
            <a:lvl2pPr>
              <a:defRPr sz="18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1EEE339C-A7D3-A2CB-67EE-EA2B6CBE069C}"/>
              </a:ext>
            </a:extLst>
          </p:cNvPr>
          <p:cNvSpPr>
            <a:spLocks noGrp="1"/>
          </p:cNvSpPr>
          <p:nvPr>
            <p:ph type="title" hasCustomPrompt="1"/>
          </p:nvPr>
        </p:nvSpPr>
        <p:spPr>
          <a:xfrm>
            <a:off x="3356263" y="365126"/>
            <a:ext cx="8250381" cy="730430"/>
          </a:xfrm>
        </p:spPr>
        <p:txBody>
          <a:bodyPr/>
          <a:lstStyle>
            <a:lvl1pPr>
              <a:defRPr b="1">
                <a:solidFill>
                  <a:srgbClr val="F2612D"/>
                </a:solidFill>
              </a:defRPr>
            </a:lvl1pPr>
          </a:lstStyle>
          <a:p>
            <a:r>
              <a:rPr lang="en-US" dirty="0"/>
              <a:t>Click to edit title</a:t>
            </a:r>
          </a:p>
        </p:txBody>
      </p:sp>
      <p:pic>
        <p:nvPicPr>
          <p:cNvPr id="4" name="Picture 3" descr="A black and white logo with a pelican&#10;&#10;Description automatically generated with medium confidence">
            <a:extLst>
              <a:ext uri="{FF2B5EF4-FFF2-40B4-BE49-F238E27FC236}">
                <a16:creationId xmlns:a16="http://schemas.microsoft.com/office/drawing/2014/main" id="{26C27843-0493-B207-FA57-A8F2FF0EAA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355" y="5544465"/>
            <a:ext cx="767870" cy="1002933"/>
          </a:xfrm>
          <a:prstGeom prst="rect">
            <a:avLst/>
          </a:prstGeom>
        </p:spPr>
      </p:pic>
    </p:spTree>
    <p:extLst>
      <p:ext uri="{BB962C8B-B14F-4D97-AF65-F5344CB8AC3E}">
        <p14:creationId xmlns:p14="http://schemas.microsoft.com/office/powerpoint/2010/main" val="29406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1D10AD-DF20-0B35-CFF8-7FBD3A47C74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t="9" b="9"/>
          <a:stretch/>
        </p:blipFill>
        <p:spPr>
          <a:xfrm>
            <a:off x="20" y="1283"/>
            <a:ext cx="12191980" cy="6856718"/>
          </a:xfrm>
          <a:prstGeom prst="rect">
            <a:avLst/>
          </a:prstGeom>
        </p:spPr>
      </p:pic>
      <p:sp>
        <p:nvSpPr>
          <p:cNvPr id="9" name="Slide Number Placeholder 6">
            <a:extLst>
              <a:ext uri="{FF2B5EF4-FFF2-40B4-BE49-F238E27FC236}">
                <a16:creationId xmlns:a16="http://schemas.microsoft.com/office/drawing/2014/main" id="{4EFB9CCF-E82D-B8AE-537C-935453CBA919}"/>
              </a:ext>
            </a:extLst>
          </p:cNvPr>
          <p:cNvSpPr txBox="1">
            <a:spLocks/>
          </p:cNvSpPr>
          <p:nvPr userDrawn="1"/>
        </p:nvSpPr>
        <p:spPr>
          <a:xfrm>
            <a:off x="10882599" y="6303166"/>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tx1"/>
                </a:solidFill>
              </a:rPr>
              <a:pPr/>
              <a:t>‹#›</a:t>
            </a:fld>
            <a:endParaRPr lang="en" dirty="0">
              <a:solidFill>
                <a:schemeClr val="tx1"/>
              </a:solidFill>
            </a:endParaRPr>
          </a:p>
        </p:txBody>
      </p:sp>
      <p:sp>
        <p:nvSpPr>
          <p:cNvPr id="4" name="Content Placeholder 3">
            <a:extLst>
              <a:ext uri="{FF2B5EF4-FFF2-40B4-BE49-F238E27FC236}">
                <a16:creationId xmlns:a16="http://schemas.microsoft.com/office/drawing/2014/main" id="{9B88CD99-C25C-B462-FCBF-FD119A684623}"/>
              </a:ext>
            </a:extLst>
          </p:cNvPr>
          <p:cNvSpPr>
            <a:spLocks noGrp="1"/>
          </p:cNvSpPr>
          <p:nvPr>
            <p:ph sz="half" idx="2"/>
          </p:nvPr>
        </p:nvSpPr>
        <p:spPr>
          <a:xfrm>
            <a:off x="3356263" y="1825625"/>
            <a:ext cx="825037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a:extLst>
              <a:ext uri="{FF2B5EF4-FFF2-40B4-BE49-F238E27FC236}">
                <a16:creationId xmlns:a16="http://schemas.microsoft.com/office/drawing/2014/main" id="{8CDC9EC0-8B3A-9DE0-3CEF-5F7B8A73E01F}"/>
              </a:ext>
            </a:extLst>
          </p:cNvPr>
          <p:cNvSpPr txBox="1">
            <a:spLocks/>
          </p:cNvSpPr>
          <p:nvPr userDrawn="1"/>
        </p:nvSpPr>
        <p:spPr>
          <a:xfrm>
            <a:off x="10882599" y="6282984"/>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bg2">
                    <a:lumMod val="10000"/>
                  </a:schemeClr>
                </a:solidFill>
              </a:rPr>
              <a:pPr/>
              <a:t>‹#›</a:t>
            </a:fld>
            <a:endParaRPr lang="en" dirty="0">
              <a:solidFill>
                <a:schemeClr val="bg2">
                  <a:lumMod val="10000"/>
                </a:schemeClr>
              </a:solidFill>
            </a:endParaRPr>
          </a:p>
        </p:txBody>
      </p:sp>
      <p:sp>
        <p:nvSpPr>
          <p:cNvPr id="2" name="Title 15">
            <a:extLst>
              <a:ext uri="{FF2B5EF4-FFF2-40B4-BE49-F238E27FC236}">
                <a16:creationId xmlns:a16="http://schemas.microsoft.com/office/drawing/2014/main" id="{F1598601-8867-486B-1086-96DA20E05587}"/>
              </a:ext>
            </a:extLst>
          </p:cNvPr>
          <p:cNvSpPr>
            <a:spLocks noGrp="1"/>
          </p:cNvSpPr>
          <p:nvPr>
            <p:ph type="title" hasCustomPrompt="1"/>
          </p:nvPr>
        </p:nvSpPr>
        <p:spPr>
          <a:xfrm>
            <a:off x="3356263" y="365126"/>
            <a:ext cx="8250381" cy="730430"/>
          </a:xfrm>
        </p:spPr>
        <p:txBody>
          <a:bodyPr/>
          <a:lstStyle>
            <a:lvl1pPr>
              <a:defRPr b="1">
                <a:solidFill>
                  <a:srgbClr val="F2612D"/>
                </a:solidFill>
              </a:defRPr>
            </a:lvl1pPr>
          </a:lstStyle>
          <a:p>
            <a:r>
              <a:rPr lang="en-US" dirty="0"/>
              <a:t>Click to edit title</a:t>
            </a:r>
          </a:p>
        </p:txBody>
      </p:sp>
      <p:sp>
        <p:nvSpPr>
          <p:cNvPr id="3" name="Text Placeholder 5">
            <a:extLst>
              <a:ext uri="{FF2B5EF4-FFF2-40B4-BE49-F238E27FC236}">
                <a16:creationId xmlns:a16="http://schemas.microsoft.com/office/drawing/2014/main" id="{0D7086D2-A982-F4FE-AE39-F7AD892132BC}"/>
              </a:ext>
            </a:extLst>
          </p:cNvPr>
          <p:cNvSpPr>
            <a:spLocks noGrp="1"/>
          </p:cNvSpPr>
          <p:nvPr>
            <p:ph type="body" sz="quarter" idx="10" hasCustomPrompt="1"/>
          </p:nvPr>
        </p:nvSpPr>
        <p:spPr>
          <a:xfrm>
            <a:off x="3356265" y="1285959"/>
            <a:ext cx="8250380" cy="627063"/>
          </a:xfrm>
        </p:spPr>
        <p:txBody>
          <a:bodyPr/>
          <a:lstStyle>
            <a:lvl1pPr marL="0" indent="0">
              <a:buFontTx/>
              <a:buNone/>
              <a:defRPr sz="2000" b="1">
                <a:solidFill>
                  <a:srgbClr val="000000"/>
                </a:solidFill>
              </a:defRPr>
            </a:lvl1pPr>
            <a:lvl2pPr>
              <a:defRPr sz="18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table header</a:t>
            </a:r>
          </a:p>
        </p:txBody>
      </p:sp>
      <p:pic>
        <p:nvPicPr>
          <p:cNvPr id="5" name="Picture 4" descr="A black and white logo with a pelican&#10;&#10;Description automatically generated with medium confidence">
            <a:extLst>
              <a:ext uri="{FF2B5EF4-FFF2-40B4-BE49-F238E27FC236}">
                <a16:creationId xmlns:a16="http://schemas.microsoft.com/office/drawing/2014/main" id="{9DA5314D-A944-3D96-F0E4-AC291FAB51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355" y="5544465"/>
            <a:ext cx="767870" cy="1002933"/>
          </a:xfrm>
          <a:prstGeom prst="rect">
            <a:avLst/>
          </a:prstGeom>
        </p:spPr>
      </p:pic>
    </p:spTree>
    <p:extLst>
      <p:ext uri="{BB962C8B-B14F-4D97-AF65-F5344CB8AC3E}">
        <p14:creationId xmlns:p14="http://schemas.microsoft.com/office/powerpoint/2010/main" val="359497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1D10AD-DF20-0B35-CFF8-7FBD3A47C74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t="9" b="9"/>
          <a:stretch/>
        </p:blipFill>
        <p:spPr>
          <a:xfrm>
            <a:off x="20" y="1283"/>
            <a:ext cx="12191980" cy="6856718"/>
          </a:xfrm>
          <a:prstGeom prst="rect">
            <a:avLst/>
          </a:prstGeom>
        </p:spPr>
      </p:pic>
      <p:sp>
        <p:nvSpPr>
          <p:cNvPr id="9" name="Slide Number Placeholder 6">
            <a:extLst>
              <a:ext uri="{FF2B5EF4-FFF2-40B4-BE49-F238E27FC236}">
                <a16:creationId xmlns:a16="http://schemas.microsoft.com/office/drawing/2014/main" id="{4EFB9CCF-E82D-B8AE-537C-935453CBA919}"/>
              </a:ext>
            </a:extLst>
          </p:cNvPr>
          <p:cNvSpPr txBox="1">
            <a:spLocks/>
          </p:cNvSpPr>
          <p:nvPr userDrawn="1"/>
        </p:nvSpPr>
        <p:spPr>
          <a:xfrm>
            <a:off x="10882599" y="6303166"/>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tx1"/>
                </a:solidFill>
              </a:rPr>
              <a:pPr/>
              <a:t>‹#›</a:t>
            </a:fld>
            <a:endParaRPr lang="en" dirty="0">
              <a:solidFill>
                <a:schemeClr val="tx1"/>
              </a:solidFill>
            </a:endParaRPr>
          </a:p>
        </p:txBody>
      </p:sp>
      <p:sp>
        <p:nvSpPr>
          <p:cNvPr id="4" name="Content Placeholder 3">
            <a:extLst>
              <a:ext uri="{FF2B5EF4-FFF2-40B4-BE49-F238E27FC236}">
                <a16:creationId xmlns:a16="http://schemas.microsoft.com/office/drawing/2014/main" id="{9B88CD99-C25C-B462-FCBF-FD119A684623}"/>
              </a:ext>
            </a:extLst>
          </p:cNvPr>
          <p:cNvSpPr>
            <a:spLocks noGrp="1"/>
          </p:cNvSpPr>
          <p:nvPr>
            <p:ph sz="half" idx="2"/>
          </p:nvPr>
        </p:nvSpPr>
        <p:spPr>
          <a:xfrm>
            <a:off x="3356263" y="1825625"/>
            <a:ext cx="825037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6">
            <a:extLst>
              <a:ext uri="{FF2B5EF4-FFF2-40B4-BE49-F238E27FC236}">
                <a16:creationId xmlns:a16="http://schemas.microsoft.com/office/drawing/2014/main" id="{8CDC9EC0-8B3A-9DE0-3CEF-5F7B8A73E01F}"/>
              </a:ext>
            </a:extLst>
          </p:cNvPr>
          <p:cNvSpPr txBox="1">
            <a:spLocks/>
          </p:cNvSpPr>
          <p:nvPr userDrawn="1"/>
        </p:nvSpPr>
        <p:spPr>
          <a:xfrm>
            <a:off x="10882599" y="6282984"/>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bg2">
                    <a:lumMod val="10000"/>
                  </a:schemeClr>
                </a:solidFill>
              </a:rPr>
              <a:pPr/>
              <a:t>‹#›</a:t>
            </a:fld>
            <a:endParaRPr lang="en" dirty="0">
              <a:solidFill>
                <a:schemeClr val="bg2">
                  <a:lumMod val="10000"/>
                </a:schemeClr>
              </a:solidFill>
            </a:endParaRPr>
          </a:p>
        </p:txBody>
      </p:sp>
      <p:sp>
        <p:nvSpPr>
          <p:cNvPr id="2" name="Title 15">
            <a:extLst>
              <a:ext uri="{FF2B5EF4-FFF2-40B4-BE49-F238E27FC236}">
                <a16:creationId xmlns:a16="http://schemas.microsoft.com/office/drawing/2014/main" id="{F1598601-8867-486B-1086-96DA20E05587}"/>
              </a:ext>
            </a:extLst>
          </p:cNvPr>
          <p:cNvSpPr>
            <a:spLocks noGrp="1"/>
          </p:cNvSpPr>
          <p:nvPr>
            <p:ph type="title" hasCustomPrompt="1"/>
          </p:nvPr>
        </p:nvSpPr>
        <p:spPr>
          <a:xfrm>
            <a:off x="3356263" y="365126"/>
            <a:ext cx="8250381" cy="730430"/>
          </a:xfrm>
        </p:spPr>
        <p:txBody>
          <a:bodyPr/>
          <a:lstStyle>
            <a:lvl1pPr>
              <a:defRPr b="1">
                <a:solidFill>
                  <a:srgbClr val="F2612D"/>
                </a:solidFill>
              </a:defRPr>
            </a:lvl1pPr>
          </a:lstStyle>
          <a:p>
            <a:r>
              <a:rPr lang="en-US" dirty="0"/>
              <a:t>Click to edit title</a:t>
            </a:r>
          </a:p>
        </p:txBody>
      </p:sp>
      <p:sp>
        <p:nvSpPr>
          <p:cNvPr id="3" name="Text Placeholder 5">
            <a:extLst>
              <a:ext uri="{FF2B5EF4-FFF2-40B4-BE49-F238E27FC236}">
                <a16:creationId xmlns:a16="http://schemas.microsoft.com/office/drawing/2014/main" id="{0D7086D2-A982-F4FE-AE39-F7AD892132BC}"/>
              </a:ext>
            </a:extLst>
          </p:cNvPr>
          <p:cNvSpPr>
            <a:spLocks noGrp="1"/>
          </p:cNvSpPr>
          <p:nvPr>
            <p:ph type="body" sz="quarter" idx="10" hasCustomPrompt="1"/>
          </p:nvPr>
        </p:nvSpPr>
        <p:spPr>
          <a:xfrm>
            <a:off x="3356265" y="1285959"/>
            <a:ext cx="8250380" cy="627063"/>
          </a:xfrm>
        </p:spPr>
        <p:txBody>
          <a:bodyPr/>
          <a:lstStyle>
            <a:lvl1pPr marL="0" indent="0">
              <a:buFontTx/>
              <a:buNone/>
              <a:defRPr sz="2000" b="1">
                <a:solidFill>
                  <a:srgbClr val="000000"/>
                </a:solidFill>
              </a:defRPr>
            </a:lvl1pPr>
            <a:lvl2pPr>
              <a:defRPr sz="18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table header</a:t>
            </a:r>
          </a:p>
        </p:txBody>
      </p:sp>
      <p:pic>
        <p:nvPicPr>
          <p:cNvPr id="5" name="Picture 4" descr="A black and white logo with a pelican&#10;&#10;Description automatically generated with medium confidence">
            <a:extLst>
              <a:ext uri="{FF2B5EF4-FFF2-40B4-BE49-F238E27FC236}">
                <a16:creationId xmlns:a16="http://schemas.microsoft.com/office/drawing/2014/main" id="{BB2BB5DB-1DCD-6037-AF4C-3B09A6B1D3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355" y="5544465"/>
            <a:ext cx="767870" cy="1002933"/>
          </a:xfrm>
          <a:prstGeom prst="rect">
            <a:avLst/>
          </a:prstGeom>
        </p:spPr>
      </p:pic>
    </p:spTree>
    <p:extLst>
      <p:ext uri="{BB962C8B-B14F-4D97-AF65-F5344CB8AC3E}">
        <p14:creationId xmlns:p14="http://schemas.microsoft.com/office/powerpoint/2010/main" val="207298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1D10AD-DF20-0B35-CFF8-7FBD3A47C74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t="9" b="9"/>
          <a:stretch/>
        </p:blipFill>
        <p:spPr>
          <a:xfrm>
            <a:off x="20" y="1283"/>
            <a:ext cx="12191980" cy="6856718"/>
          </a:xfrm>
          <a:prstGeom prst="rect">
            <a:avLst/>
          </a:prstGeom>
        </p:spPr>
      </p:pic>
      <p:sp>
        <p:nvSpPr>
          <p:cNvPr id="9" name="Slide Number Placeholder 6">
            <a:extLst>
              <a:ext uri="{FF2B5EF4-FFF2-40B4-BE49-F238E27FC236}">
                <a16:creationId xmlns:a16="http://schemas.microsoft.com/office/drawing/2014/main" id="{4EFB9CCF-E82D-B8AE-537C-935453CBA919}"/>
              </a:ext>
            </a:extLst>
          </p:cNvPr>
          <p:cNvSpPr txBox="1">
            <a:spLocks/>
          </p:cNvSpPr>
          <p:nvPr userDrawn="1"/>
        </p:nvSpPr>
        <p:spPr>
          <a:xfrm>
            <a:off x="10882599" y="6303166"/>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tx1"/>
                </a:solidFill>
              </a:rPr>
              <a:pPr/>
              <a:t>‹#›</a:t>
            </a:fld>
            <a:endParaRPr lang="en" dirty="0">
              <a:solidFill>
                <a:schemeClr val="tx1"/>
              </a:solidFill>
            </a:endParaRPr>
          </a:p>
        </p:txBody>
      </p:sp>
      <p:sp>
        <p:nvSpPr>
          <p:cNvPr id="2" name="Slide Number Placeholder 6">
            <a:extLst>
              <a:ext uri="{FF2B5EF4-FFF2-40B4-BE49-F238E27FC236}">
                <a16:creationId xmlns:a16="http://schemas.microsoft.com/office/drawing/2014/main" id="{E5D12928-16ED-FCD7-C295-2C299B84C640}"/>
              </a:ext>
            </a:extLst>
          </p:cNvPr>
          <p:cNvSpPr txBox="1">
            <a:spLocks/>
          </p:cNvSpPr>
          <p:nvPr userDrawn="1"/>
        </p:nvSpPr>
        <p:spPr>
          <a:xfrm>
            <a:off x="10882599" y="6282984"/>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bg2">
                    <a:lumMod val="10000"/>
                  </a:schemeClr>
                </a:solidFill>
              </a:rPr>
              <a:pPr/>
              <a:t>‹#›</a:t>
            </a:fld>
            <a:endParaRPr lang="en" dirty="0">
              <a:solidFill>
                <a:schemeClr val="bg2">
                  <a:lumMod val="10000"/>
                </a:schemeClr>
              </a:solidFill>
            </a:endParaRPr>
          </a:p>
        </p:txBody>
      </p:sp>
      <p:sp>
        <p:nvSpPr>
          <p:cNvPr id="3" name="Content Placeholder 3">
            <a:extLst>
              <a:ext uri="{FF2B5EF4-FFF2-40B4-BE49-F238E27FC236}">
                <a16:creationId xmlns:a16="http://schemas.microsoft.com/office/drawing/2014/main" id="{1CA08C0A-A535-40F3-60FF-B0603B1E61D1}"/>
              </a:ext>
            </a:extLst>
          </p:cNvPr>
          <p:cNvSpPr>
            <a:spLocks noGrp="1"/>
          </p:cNvSpPr>
          <p:nvPr>
            <p:ph sz="half" idx="2"/>
          </p:nvPr>
        </p:nvSpPr>
        <p:spPr>
          <a:xfrm>
            <a:off x="3356263" y="1825625"/>
            <a:ext cx="825037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5">
            <a:extLst>
              <a:ext uri="{FF2B5EF4-FFF2-40B4-BE49-F238E27FC236}">
                <a16:creationId xmlns:a16="http://schemas.microsoft.com/office/drawing/2014/main" id="{4EB57920-523B-BEE3-8882-2A3175273A09}"/>
              </a:ext>
            </a:extLst>
          </p:cNvPr>
          <p:cNvSpPr>
            <a:spLocks noGrp="1"/>
          </p:cNvSpPr>
          <p:nvPr>
            <p:ph type="title" hasCustomPrompt="1"/>
          </p:nvPr>
        </p:nvSpPr>
        <p:spPr>
          <a:xfrm>
            <a:off x="3356263" y="365126"/>
            <a:ext cx="8250381" cy="730430"/>
          </a:xfrm>
        </p:spPr>
        <p:txBody>
          <a:bodyPr/>
          <a:lstStyle>
            <a:lvl1pPr>
              <a:defRPr b="1">
                <a:solidFill>
                  <a:srgbClr val="F2612D"/>
                </a:solidFill>
              </a:defRPr>
            </a:lvl1pPr>
          </a:lstStyle>
          <a:p>
            <a:r>
              <a:rPr lang="en-US" dirty="0"/>
              <a:t>Click to edit title</a:t>
            </a:r>
          </a:p>
        </p:txBody>
      </p:sp>
      <p:pic>
        <p:nvPicPr>
          <p:cNvPr id="4" name="Picture 3" descr="A black and white logo with a pelican&#10;&#10;Description automatically generated with medium confidence">
            <a:extLst>
              <a:ext uri="{FF2B5EF4-FFF2-40B4-BE49-F238E27FC236}">
                <a16:creationId xmlns:a16="http://schemas.microsoft.com/office/drawing/2014/main" id="{2192B0DD-9DC5-28EC-528D-0E02E156A5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355" y="5544465"/>
            <a:ext cx="767870" cy="1002933"/>
          </a:xfrm>
          <a:prstGeom prst="rect">
            <a:avLst/>
          </a:prstGeom>
        </p:spPr>
      </p:pic>
    </p:spTree>
    <p:extLst>
      <p:ext uri="{BB962C8B-B14F-4D97-AF65-F5344CB8AC3E}">
        <p14:creationId xmlns:p14="http://schemas.microsoft.com/office/powerpoint/2010/main" val="369929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A tall building with many windows&#10;&#10;Description automatically generated with low confidence">
            <a:extLst>
              <a:ext uri="{FF2B5EF4-FFF2-40B4-BE49-F238E27FC236}">
                <a16:creationId xmlns:a16="http://schemas.microsoft.com/office/drawing/2014/main" id="{0090CA27-193D-C96C-6540-AB9F934F1F6A}"/>
              </a:ext>
            </a:extLst>
          </p:cNvPr>
          <p:cNvPicPr>
            <a:picLocks noGrp="1" noRot="1" noChangeAspect="1" noMove="1" noResize="1" noEditPoints="1" noAdjustHandles="1" noChangeArrowheads="1" noChangeShapeType="1" noCrop="1"/>
          </p:cNvPicPr>
          <p:nvPr userDrawn="1"/>
        </p:nvPicPr>
        <p:blipFill rotWithShape="1">
          <a:blip r:embed="rId2"/>
          <a:srcRect t="19"/>
          <a:stretch/>
        </p:blipFill>
        <p:spPr>
          <a:xfrm>
            <a:off x="20" y="1282"/>
            <a:ext cx="12191980" cy="6856718"/>
          </a:xfrm>
          <a:prstGeom prst="rect">
            <a:avLst/>
          </a:prstGeom>
        </p:spPr>
      </p:pic>
      <p:pic>
        <p:nvPicPr>
          <p:cNvPr id="9" name="Google Shape;26;p4">
            <a:extLst>
              <a:ext uri="{FF2B5EF4-FFF2-40B4-BE49-F238E27FC236}">
                <a16:creationId xmlns:a16="http://schemas.microsoft.com/office/drawing/2014/main" id="{D6655B48-100F-1A87-3598-C6EAEA89AF1F}"/>
              </a:ext>
            </a:extLst>
          </p:cNvPr>
          <p:cNvPicPr preferRelativeResize="0">
            <a:picLocks noGrp="1" noRot="1" noMove="1" noResize="1" noEditPoints="1" noAdjustHandles="1" noChangeArrowheads="1" noChangeShapeType="1" noCrop="1"/>
          </p:cNvPicPr>
          <p:nvPr userDrawn="1"/>
        </p:nvPicPr>
        <p:blipFill>
          <a:blip r:embed="rId3"/>
          <a:srcRect/>
          <a:stretch/>
        </p:blipFill>
        <p:spPr>
          <a:xfrm>
            <a:off x="585355" y="5613968"/>
            <a:ext cx="755517" cy="986798"/>
          </a:xfrm>
          <a:prstGeom prst="rect">
            <a:avLst/>
          </a:prstGeom>
          <a:noFill/>
          <a:ln>
            <a:noFill/>
          </a:ln>
        </p:spPr>
      </p:pic>
      <p:sp>
        <p:nvSpPr>
          <p:cNvPr id="7" name="Slide Number Placeholder 6">
            <a:extLst>
              <a:ext uri="{FF2B5EF4-FFF2-40B4-BE49-F238E27FC236}">
                <a16:creationId xmlns:a16="http://schemas.microsoft.com/office/drawing/2014/main" id="{D4CCB031-9733-2C7B-4E83-BE14225D49FA}"/>
              </a:ext>
            </a:extLst>
          </p:cNvPr>
          <p:cNvSpPr txBox="1">
            <a:spLocks/>
          </p:cNvSpPr>
          <p:nvPr userDrawn="1"/>
        </p:nvSpPr>
        <p:spPr>
          <a:xfrm>
            <a:off x="10882599" y="6303166"/>
            <a:ext cx="724046" cy="297600"/>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baseline="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solidFill>
                  <a:schemeClr val="tx1"/>
                </a:solidFill>
              </a:rPr>
              <a:pPr/>
              <a:t>‹#›</a:t>
            </a:fld>
            <a:endParaRPr lang="en" dirty="0">
              <a:solidFill>
                <a:schemeClr val="tx1"/>
              </a:solidFill>
            </a:endParaRPr>
          </a:p>
        </p:txBody>
      </p:sp>
      <p:cxnSp>
        <p:nvCxnSpPr>
          <p:cNvPr id="12" name="Straight Connector 11">
            <a:extLst>
              <a:ext uri="{FF2B5EF4-FFF2-40B4-BE49-F238E27FC236}">
                <a16:creationId xmlns:a16="http://schemas.microsoft.com/office/drawing/2014/main" id="{FE4B109D-E50B-7105-7BCF-EA2C31F65CC4}"/>
              </a:ext>
            </a:extLst>
          </p:cNvPr>
          <p:cNvCxnSpPr>
            <a:cxnSpLocks/>
          </p:cNvCxnSpPr>
          <p:nvPr userDrawn="1"/>
        </p:nvCxnSpPr>
        <p:spPr>
          <a:xfrm>
            <a:off x="585355" y="3492795"/>
            <a:ext cx="1102128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54D14F37-3A5E-1DDE-0018-B52A43584263}"/>
              </a:ext>
            </a:extLst>
          </p:cNvPr>
          <p:cNvSpPr>
            <a:spLocks noGrp="1"/>
          </p:cNvSpPr>
          <p:nvPr>
            <p:ph type="body" sz="quarter" idx="10" hasCustomPrompt="1"/>
          </p:nvPr>
        </p:nvSpPr>
        <p:spPr>
          <a:xfrm>
            <a:off x="586219" y="1568161"/>
            <a:ext cx="11020425" cy="1724025"/>
          </a:xfrm>
        </p:spPr>
        <p:txBody>
          <a:bodyPr/>
          <a:lstStyle>
            <a:lvl1pPr marL="0" indent="0">
              <a:buNone/>
              <a:defRPr sz="6000" b="1"/>
            </a:lvl1pPr>
            <a:lvl2pPr marL="457200" indent="0">
              <a:buNone/>
              <a:defRPr/>
            </a:lvl2pPr>
            <a:lvl3pPr marL="914400" indent="0">
              <a:buNone/>
              <a:defRPr/>
            </a:lvl3pPr>
          </a:lstStyle>
          <a:p>
            <a:pPr lvl="0"/>
            <a:r>
              <a:rPr lang="en-US" dirty="0"/>
              <a:t>Closing Slide</a:t>
            </a:r>
          </a:p>
        </p:txBody>
      </p:sp>
      <p:sp>
        <p:nvSpPr>
          <p:cNvPr id="2" name="Google Shape;14;p2">
            <a:extLst>
              <a:ext uri="{FF2B5EF4-FFF2-40B4-BE49-F238E27FC236}">
                <a16:creationId xmlns:a16="http://schemas.microsoft.com/office/drawing/2014/main" id="{4D9AD725-F74A-6F26-EFB2-20C6A1866310}"/>
              </a:ext>
            </a:extLst>
          </p:cNvPr>
          <p:cNvSpPr txBox="1">
            <a:spLocks/>
          </p:cNvSpPr>
          <p:nvPr userDrawn="1"/>
        </p:nvSpPr>
        <p:spPr>
          <a:xfrm>
            <a:off x="8824823" y="5315100"/>
            <a:ext cx="2781821" cy="597736"/>
          </a:xfrm>
          <a:prstGeom prst="rect">
            <a:avLst/>
          </a:prstGeom>
          <a:noFill/>
        </p:spPr>
        <p:txBody>
          <a:bodyPr spcFirstLastPara="1" vert="horz" wrap="square" lIns="0" tIns="0" rIns="0" bIns="0" rtlCol="0" anchor="ctr" anchorCtr="0">
            <a:noAutofit/>
          </a:bodyPr>
          <a:lstStyle>
            <a:lvl1pPr marL="0" lvl="0"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baseline="0">
                <a:solidFill>
                  <a:schemeClr val="bg1"/>
                </a:solidFill>
                <a:latin typeface="+mn-lt"/>
                <a:ea typeface="+mn-ea"/>
                <a:cs typeface="+mn-cs"/>
              </a:defRPr>
            </a:lvl1pPr>
            <a:lvl2pPr marL="457200" lvl="1"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2pPr>
            <a:lvl3pPr marL="914400" lvl="2"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3pPr>
            <a:lvl4pPr marL="1371600" lvl="3"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4pPr>
            <a:lvl5pPr marL="1828800" lvl="4"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5pPr>
            <a:lvl6pPr marL="2286000" lvl="5"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6pPr>
            <a:lvl7pPr marL="2743200" lvl="6"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7pPr>
            <a:lvl8pPr marL="3200400" lvl="7"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8pPr>
            <a:lvl9pPr marL="3657600" lvl="8" indent="0" algn="ctr" defTabSz="914400" rtl="0" eaLnBrk="1" latinLnBrk="0" hangingPunct="1">
              <a:lnSpc>
                <a:spcPct val="100000"/>
              </a:lnSpc>
              <a:spcBef>
                <a:spcPts val="0"/>
              </a:spcBef>
              <a:spcAft>
                <a:spcPts val="0"/>
              </a:spcAft>
              <a:buClr>
                <a:schemeClr val="dk2"/>
              </a:buClr>
              <a:buSzPts val="1200"/>
              <a:buFont typeface="Arial" panose="020B0604020202020204" pitchFamily="34" charset="0"/>
              <a:buNone/>
              <a:defRPr sz="1200" kern="1200">
                <a:solidFill>
                  <a:schemeClr val="dk2"/>
                </a:solidFill>
                <a:latin typeface="+mn-lt"/>
                <a:ea typeface="+mn-ea"/>
                <a:cs typeface="+mn-cs"/>
              </a:defRPr>
            </a:lvl9pPr>
          </a:lstStyle>
          <a:p>
            <a:pPr algn="l"/>
            <a:r>
              <a:rPr lang="en-US" sz="1400" b="1" dirty="0">
                <a:latin typeface="Arial" panose="020B0604020202020204" pitchFamily="34" charset="0"/>
                <a:cs typeface="Arial" panose="020B0604020202020204" pitchFamily="34" charset="0"/>
              </a:rPr>
              <a:t>Karlita Anderson, MPA</a:t>
            </a:r>
          </a:p>
          <a:p>
            <a:pPr algn="l"/>
            <a:r>
              <a:rPr lang="en-US" sz="1400" dirty="0">
                <a:latin typeface="Arial" panose="020B0604020202020204" pitchFamily="34" charset="0"/>
                <a:cs typeface="Arial" panose="020B0604020202020204" pitchFamily="34" charset="0"/>
              </a:rPr>
              <a:t>LOSFA</a:t>
            </a:r>
          </a:p>
          <a:p>
            <a:pPr algn="l"/>
            <a:r>
              <a:rPr lang="en-US" sz="1400" i="1" dirty="0">
                <a:latin typeface="Arial" panose="020B0604020202020204" pitchFamily="34" charset="0"/>
                <a:cs typeface="Arial" panose="020B0604020202020204" pitchFamily="34" charset="0"/>
              </a:rPr>
              <a:t>karlita.Anderson@la.gov</a:t>
            </a:r>
          </a:p>
        </p:txBody>
      </p:sp>
    </p:spTree>
    <p:extLst>
      <p:ext uri="{BB962C8B-B14F-4D97-AF65-F5344CB8AC3E}">
        <p14:creationId xmlns:p14="http://schemas.microsoft.com/office/powerpoint/2010/main" val="1077521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186B9-A4D1-F2DB-41AF-CC185E784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AFD182-52EA-1132-F57D-F497C6E3B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AA2ED-8E5D-B154-1C8B-1CFC180C98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17664-B6CB-4012-BB9A-89782E491D0A}" type="datetimeFigureOut">
              <a:rPr lang="en-US" smtClean="0"/>
              <a:t>7/12/2024</a:t>
            </a:fld>
            <a:endParaRPr lang="en-US" dirty="0"/>
          </a:p>
        </p:txBody>
      </p:sp>
      <p:sp>
        <p:nvSpPr>
          <p:cNvPr id="5" name="Footer Placeholder 4">
            <a:extLst>
              <a:ext uri="{FF2B5EF4-FFF2-40B4-BE49-F238E27FC236}">
                <a16:creationId xmlns:a16="http://schemas.microsoft.com/office/drawing/2014/main" id="{ECE901BF-6AD0-9E71-2E09-9DF13410A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5BEAB3-2E8A-AD98-79E0-A4620FD4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456A-BECF-4822-95A2-B221E28E070A}" type="slidenum">
              <a:rPr lang="en-US" smtClean="0"/>
              <a:t>‹#›</a:t>
            </a:fld>
            <a:endParaRPr lang="en-US" dirty="0"/>
          </a:p>
        </p:txBody>
      </p:sp>
    </p:spTree>
    <p:extLst>
      <p:ext uri="{BB962C8B-B14F-4D97-AF65-F5344CB8AC3E}">
        <p14:creationId xmlns:p14="http://schemas.microsoft.com/office/powerpoint/2010/main" val="153083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laregents.edu/academicaffairs-policiesandprocedur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5FEF90-B33F-D268-6A08-2985C100A9E3}"/>
              </a:ext>
            </a:extLst>
          </p:cNvPr>
          <p:cNvSpPr>
            <a:spLocks noGrp="1"/>
          </p:cNvSpPr>
          <p:nvPr>
            <p:ph type="subTitle" idx="1"/>
          </p:nvPr>
        </p:nvSpPr>
        <p:spPr/>
        <p:txBody>
          <a:bodyPr/>
          <a:lstStyle/>
          <a:p>
            <a:r>
              <a:rPr lang="en-US" dirty="0"/>
              <a:t>LAIR 2024</a:t>
            </a:r>
          </a:p>
        </p:txBody>
      </p:sp>
      <p:sp>
        <p:nvSpPr>
          <p:cNvPr id="3" name="Text Placeholder 2">
            <a:extLst>
              <a:ext uri="{FF2B5EF4-FFF2-40B4-BE49-F238E27FC236}">
                <a16:creationId xmlns:a16="http://schemas.microsoft.com/office/drawing/2014/main" id="{D111DF32-0F35-4B1F-6769-390C1B1812C2}"/>
              </a:ext>
            </a:extLst>
          </p:cNvPr>
          <p:cNvSpPr>
            <a:spLocks noGrp="1"/>
          </p:cNvSpPr>
          <p:nvPr>
            <p:ph type="body" sz="quarter" idx="10"/>
          </p:nvPr>
        </p:nvSpPr>
        <p:spPr/>
        <p:txBody>
          <a:bodyPr>
            <a:normAutofit/>
          </a:bodyPr>
          <a:lstStyle/>
          <a:p>
            <a:pPr algn="ctr"/>
            <a:r>
              <a:rPr lang="en-US" dirty="0"/>
              <a:t>Board of Regents Update</a:t>
            </a:r>
          </a:p>
          <a:p>
            <a:endParaRPr lang="en-US" dirty="0"/>
          </a:p>
        </p:txBody>
      </p:sp>
      <p:sp>
        <p:nvSpPr>
          <p:cNvPr id="4" name="Text Placeholder 3">
            <a:extLst>
              <a:ext uri="{FF2B5EF4-FFF2-40B4-BE49-F238E27FC236}">
                <a16:creationId xmlns:a16="http://schemas.microsoft.com/office/drawing/2014/main" id="{58FB82C0-9691-6FF5-8DC7-9E889DE38E52}"/>
              </a:ext>
            </a:extLst>
          </p:cNvPr>
          <p:cNvSpPr>
            <a:spLocks noGrp="1"/>
          </p:cNvSpPr>
          <p:nvPr>
            <p:ph type="body" sz="quarter" idx="11"/>
          </p:nvPr>
        </p:nvSpPr>
        <p:spPr>
          <a:xfrm>
            <a:off x="5229225" y="5200649"/>
            <a:ext cx="6376988" cy="255085"/>
          </a:xfrm>
        </p:spPr>
        <p:txBody>
          <a:bodyPr/>
          <a:lstStyle/>
          <a:p>
            <a:r>
              <a:rPr lang="en-US" sz="1600" dirty="0"/>
              <a:t>Kimberly Kirkpatrick</a:t>
            </a:r>
          </a:p>
        </p:txBody>
      </p:sp>
      <p:sp>
        <p:nvSpPr>
          <p:cNvPr id="5" name="Text Placeholder 4">
            <a:extLst>
              <a:ext uri="{FF2B5EF4-FFF2-40B4-BE49-F238E27FC236}">
                <a16:creationId xmlns:a16="http://schemas.microsoft.com/office/drawing/2014/main" id="{12238E81-3850-414E-1DD0-6D35E9151773}"/>
              </a:ext>
            </a:extLst>
          </p:cNvPr>
          <p:cNvSpPr>
            <a:spLocks noGrp="1"/>
          </p:cNvSpPr>
          <p:nvPr>
            <p:ph type="body" sz="quarter" idx="12"/>
          </p:nvPr>
        </p:nvSpPr>
        <p:spPr>
          <a:xfrm>
            <a:off x="5229225" y="5562600"/>
            <a:ext cx="6472238" cy="428625"/>
          </a:xfrm>
        </p:spPr>
        <p:txBody>
          <a:bodyPr/>
          <a:lstStyle/>
          <a:p>
            <a:r>
              <a:rPr lang="en-US" sz="1400" dirty="0"/>
              <a:t>Associate Commissioner, Institutional Research and Performance Assessment</a:t>
            </a:r>
          </a:p>
        </p:txBody>
      </p:sp>
      <p:sp>
        <p:nvSpPr>
          <p:cNvPr id="6" name="Text Placeholder 5">
            <a:extLst>
              <a:ext uri="{FF2B5EF4-FFF2-40B4-BE49-F238E27FC236}">
                <a16:creationId xmlns:a16="http://schemas.microsoft.com/office/drawing/2014/main" id="{F982E590-8D8A-A121-D53C-CD625837E60F}"/>
              </a:ext>
            </a:extLst>
          </p:cNvPr>
          <p:cNvSpPr>
            <a:spLocks noGrp="1"/>
          </p:cNvSpPr>
          <p:nvPr>
            <p:ph type="body" sz="quarter" idx="13"/>
          </p:nvPr>
        </p:nvSpPr>
        <p:spPr>
          <a:xfrm>
            <a:off x="5229225" y="5903407"/>
            <a:ext cx="6376988" cy="351268"/>
          </a:xfrm>
        </p:spPr>
        <p:txBody>
          <a:bodyPr/>
          <a:lstStyle/>
          <a:p>
            <a:r>
              <a:rPr lang="en-US" sz="1600" dirty="0"/>
              <a:t>kim.kirkpatrick@laregents.edu</a:t>
            </a:r>
          </a:p>
        </p:txBody>
      </p:sp>
    </p:spTree>
    <p:extLst>
      <p:ext uri="{BB962C8B-B14F-4D97-AF65-F5344CB8AC3E}">
        <p14:creationId xmlns:p14="http://schemas.microsoft.com/office/powerpoint/2010/main" val="346321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196623" y="1586430"/>
            <a:ext cx="8995377" cy="4685862"/>
          </a:xfrm>
        </p:spPr>
        <p:txBody>
          <a:bodyPr>
            <a:normAutofit/>
          </a:bodyPr>
          <a:lstStyle/>
          <a:p>
            <a:pPr marL="57150" indent="-285750" fontAlgn="base">
              <a:lnSpc>
                <a:spcPct val="150000"/>
              </a:lnSpc>
              <a:spcBef>
                <a:spcPts val="0"/>
              </a:spcBef>
              <a:buFont typeface="Wingdings" panose="05000000000000000000" pitchFamily="2" charset="2"/>
              <a:buChar char="ü"/>
            </a:pPr>
            <a:r>
              <a:rPr lang="en-US" sz="1800" u="sng" dirty="0">
                <a:solidFill>
                  <a:srgbClr val="000000"/>
                </a:solidFill>
              </a:rPr>
              <a:t>Act 205*: New law </a:t>
            </a:r>
            <a:r>
              <a:rPr lang="en-US" sz="1800" b="1" i="1" u="sng" dirty="0">
                <a:solidFill>
                  <a:srgbClr val="F2612D"/>
                </a:solidFill>
              </a:rPr>
              <a:t>requires</a:t>
            </a:r>
            <a:r>
              <a:rPr lang="en-US" sz="1800" dirty="0">
                <a:solidFill>
                  <a:srgbClr val="000000"/>
                </a:solidFill>
              </a:rPr>
              <a:t> agreements between four-year universities and community colleges for the transfer of academic credits earned at a four-year institution to a community college to enable students to complete associate degrees. Additionally, it requires the Board of Regents, with the Statewide Articulation and Transfer Council, to develop transfer processes and implement them by the beginning of the fall semester of 2023.</a:t>
            </a:r>
          </a:p>
          <a:p>
            <a:pPr marL="0" indent="0" fontAlgn="base">
              <a:lnSpc>
                <a:spcPct val="150000"/>
              </a:lnSpc>
              <a:spcBef>
                <a:spcPts val="0"/>
              </a:spcBef>
              <a:buNone/>
            </a:pPr>
            <a:endParaRPr lang="en-US" sz="1800" dirty="0">
              <a:solidFill>
                <a:srgbClr val="000000"/>
              </a:solidFill>
            </a:endParaRPr>
          </a:p>
          <a:p>
            <a:pPr marL="57150" indent="-285750" fontAlgn="base">
              <a:lnSpc>
                <a:spcPct val="150000"/>
              </a:lnSpc>
              <a:spcBef>
                <a:spcPts val="0"/>
              </a:spcBef>
              <a:buFont typeface="Wingdings" panose="05000000000000000000" pitchFamily="2" charset="2"/>
              <a:buChar char="ü"/>
            </a:pPr>
            <a:r>
              <a:rPr lang="en-US" sz="1800" dirty="0">
                <a:solidFill>
                  <a:srgbClr val="000000"/>
                </a:solidFill>
              </a:rPr>
              <a:t>Completion record should be reported with the Completer file submission</a:t>
            </a:r>
          </a:p>
          <a:p>
            <a:pPr marL="57150" indent="-285750" fontAlgn="base">
              <a:lnSpc>
                <a:spcPct val="150000"/>
              </a:lnSpc>
              <a:spcBef>
                <a:spcPts val="0"/>
              </a:spcBef>
              <a:buFont typeface="Wingdings" panose="05000000000000000000" pitchFamily="2" charset="2"/>
              <a:buChar char="ü"/>
            </a:pPr>
            <a:r>
              <a:rPr lang="en-US" sz="1800" dirty="0">
                <a:solidFill>
                  <a:srgbClr val="000000"/>
                </a:solidFill>
              </a:rPr>
              <a:t>In order to track this, in SSPS report the </a:t>
            </a:r>
            <a:r>
              <a:rPr lang="en-US" sz="1800" b="1" u="sng" dirty="0">
                <a:solidFill>
                  <a:srgbClr val="F2612D"/>
                </a:solidFill>
              </a:rPr>
              <a:t>admission status </a:t>
            </a:r>
            <a:r>
              <a:rPr lang="en-US" sz="1800" dirty="0">
                <a:solidFill>
                  <a:srgbClr val="000000"/>
                </a:solidFill>
              </a:rPr>
              <a:t>for the student(s) as: </a:t>
            </a:r>
          </a:p>
          <a:p>
            <a:pPr marL="0" indent="0" fontAlgn="base">
              <a:lnSpc>
                <a:spcPct val="150000"/>
              </a:lnSpc>
              <a:spcBef>
                <a:spcPts val="0"/>
              </a:spcBef>
              <a:buNone/>
            </a:pPr>
            <a:r>
              <a:rPr lang="en-US" sz="1800" dirty="0">
                <a:solidFill>
                  <a:srgbClr val="000000"/>
                </a:solidFill>
              </a:rPr>
              <a:t>	Code    		Title                 	Description	</a:t>
            </a:r>
          </a:p>
          <a:p>
            <a:pPr marL="0" indent="0" fontAlgn="base">
              <a:lnSpc>
                <a:spcPct val="150000"/>
              </a:lnSpc>
              <a:spcBef>
                <a:spcPts val="0"/>
              </a:spcBef>
              <a:buNone/>
            </a:pPr>
            <a:r>
              <a:rPr lang="en-US" sz="1800" dirty="0">
                <a:solidFill>
                  <a:srgbClr val="000000"/>
                </a:solidFill>
              </a:rPr>
              <a:t>	  D     		 Degree Only      	Reverse Transfers </a:t>
            </a: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Guidelines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Reverse Transfer* (AA 2.24)</a:t>
            </a:r>
          </a:p>
        </p:txBody>
      </p:sp>
    </p:spTree>
    <p:extLst>
      <p:ext uri="{BB962C8B-B14F-4D97-AF65-F5344CB8AC3E}">
        <p14:creationId xmlns:p14="http://schemas.microsoft.com/office/powerpoint/2010/main" val="236958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BC59C7-1648-D722-6E30-5BCEAD097A5E}"/>
              </a:ext>
            </a:extLst>
          </p:cNvPr>
          <p:cNvSpPr>
            <a:spLocks noGrp="1"/>
          </p:cNvSpPr>
          <p:nvPr>
            <p:ph sz="half" idx="2"/>
          </p:nvPr>
        </p:nvSpPr>
        <p:spPr>
          <a:xfrm>
            <a:off x="3242262" y="1552074"/>
            <a:ext cx="8927431" cy="3620290"/>
          </a:xfrm>
        </p:spPr>
        <p:txBody>
          <a:bodyPr>
            <a:noAutofit/>
          </a:bodyPr>
          <a:lstStyle/>
          <a:p>
            <a:pPr marL="0" indent="0">
              <a:buNone/>
            </a:pPr>
            <a:r>
              <a:rPr lang="en-US" sz="1800" dirty="0">
                <a:solidFill>
                  <a:srgbClr val="000000"/>
                </a:solidFill>
              </a:rPr>
              <a:t>The Board recognizes that all market-relevant credentials should be valued. An industry-recognized certification is considered a quality postsecondary credential of value if it meets the criteria outlined in the Quality Postsecondary Credential of Value Policy.</a:t>
            </a:r>
          </a:p>
          <a:p>
            <a:pPr marL="0" indent="0">
              <a:buNone/>
            </a:pPr>
            <a:endParaRPr lang="en-US" sz="1000" dirty="0">
              <a:solidFill>
                <a:srgbClr val="000000"/>
              </a:solidFill>
            </a:endParaRPr>
          </a:p>
          <a:p>
            <a:pPr marL="514350" lvl="1" indent="-285750" fontAlgn="base">
              <a:lnSpc>
                <a:spcPct val="100000"/>
              </a:lnSpc>
              <a:spcBef>
                <a:spcPts val="0"/>
              </a:spcBef>
              <a:buFont typeface="Wingdings" panose="05000000000000000000" pitchFamily="2" charset="2"/>
              <a:buChar char="ü"/>
            </a:pPr>
            <a:r>
              <a:rPr lang="en-US" sz="1800" u="sng" dirty="0">
                <a:solidFill>
                  <a:srgbClr val="F2612D"/>
                </a:solidFill>
                <a:cs typeface="Calibri" panose="020F0502020204030204" pitchFamily="34" charset="0"/>
              </a:rPr>
              <a:t>Certification of Competency </a:t>
            </a:r>
            <a:r>
              <a:rPr lang="en-US" sz="1800" dirty="0">
                <a:solidFill>
                  <a:srgbClr val="000000"/>
                </a:solidFill>
                <a:cs typeface="Calibri" panose="020F0502020204030204" pitchFamily="34" charset="0"/>
              </a:rPr>
              <a:t>(COC): An institution-issued certification that validates a student has demonstrated a specified level of ability in a set of learning outcomes that will improve employability or job opportunities.</a:t>
            </a:r>
          </a:p>
          <a:p>
            <a:pPr marL="514350" lvl="1" indent="-285750" fontAlgn="base">
              <a:lnSpc>
                <a:spcPct val="100000"/>
              </a:lnSpc>
              <a:spcBef>
                <a:spcPts val="0"/>
              </a:spcBef>
              <a:buFont typeface="Wingdings" panose="05000000000000000000" pitchFamily="2" charset="2"/>
              <a:buChar char="ü"/>
            </a:pPr>
            <a:endParaRPr lang="en-US" sz="1800" dirty="0">
              <a:solidFill>
                <a:srgbClr val="000000"/>
              </a:solidFill>
              <a:cs typeface="Calibri" panose="020F0502020204030204" pitchFamily="34" charset="0"/>
            </a:endParaRPr>
          </a:p>
          <a:p>
            <a:pPr marL="514350" lvl="1" indent="-285750" fontAlgn="base">
              <a:lnSpc>
                <a:spcPct val="100000"/>
              </a:lnSpc>
              <a:spcBef>
                <a:spcPts val="0"/>
              </a:spcBef>
              <a:buFont typeface="Wingdings" panose="05000000000000000000" pitchFamily="2" charset="2"/>
              <a:buChar char="ü"/>
            </a:pPr>
            <a:r>
              <a:rPr lang="en-US" sz="1800" u="sng" dirty="0">
                <a:solidFill>
                  <a:srgbClr val="F2612D"/>
                </a:solidFill>
                <a:cs typeface="Calibri" panose="020F0502020204030204" pitchFamily="34" charset="0"/>
              </a:rPr>
              <a:t>Industry-Based Certification </a:t>
            </a:r>
            <a:r>
              <a:rPr lang="en-US" sz="1800" dirty="0">
                <a:solidFill>
                  <a:srgbClr val="000000"/>
                </a:solidFill>
                <a:cs typeface="Calibri" panose="020F0502020204030204" pitchFamily="34" charset="0"/>
              </a:rPr>
              <a:t>(IBC) – An independent third-party credential that is industry-accepted and results from a process whereby an individual’s knowledge and/or skill in a particular area is validated against a set of predetermined standards that will improve employability or job opportunities.</a:t>
            </a:r>
          </a:p>
          <a:p>
            <a:pPr marL="514350" lvl="1" indent="-285750" fontAlgn="base">
              <a:lnSpc>
                <a:spcPct val="100000"/>
              </a:lnSpc>
              <a:spcBef>
                <a:spcPts val="0"/>
              </a:spcBef>
              <a:buFont typeface="Wingdings" panose="05000000000000000000" pitchFamily="2" charset="2"/>
              <a:buChar char="ü"/>
            </a:pPr>
            <a:endParaRPr lang="en-US" sz="1800" dirty="0">
              <a:solidFill>
                <a:srgbClr val="000000"/>
              </a:solidFill>
            </a:endParaRPr>
          </a:p>
          <a:p>
            <a:pPr marL="0" indent="0">
              <a:buNone/>
            </a:pPr>
            <a:r>
              <a:rPr lang="en-US" sz="2400" b="1" dirty="0">
                <a:solidFill>
                  <a:srgbClr val="000000"/>
                </a:solidFill>
              </a:rPr>
              <a:t>Work Based Learning</a:t>
            </a:r>
          </a:p>
          <a:p>
            <a:pPr marL="0" indent="0">
              <a:buNone/>
            </a:pPr>
            <a:endParaRPr lang="en-US" sz="1800" b="1" dirty="0">
              <a:solidFill>
                <a:srgbClr val="000000"/>
              </a:solidFill>
            </a:endParaRPr>
          </a:p>
          <a:p>
            <a:pPr>
              <a:buFont typeface="Wingdings" panose="05000000000000000000" pitchFamily="2" charset="2"/>
              <a:buChar char="ü"/>
            </a:pPr>
            <a:endParaRPr lang="en-US" sz="1800" b="1" dirty="0">
              <a:solidFill>
                <a:srgbClr val="000000"/>
              </a:solidFill>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a:xfrm>
            <a:off x="3356263" y="396606"/>
            <a:ext cx="8250382" cy="698949"/>
          </a:xfrm>
        </p:spPr>
        <p:txBody>
          <a:bodyPr>
            <a:normAutofit/>
          </a:bodyPr>
          <a:lstStyle/>
          <a:p>
            <a:r>
              <a:rPr lang="en-US" dirty="0"/>
              <a:t>Reporting… Coming???</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42262" y="1140896"/>
            <a:ext cx="8755773" cy="627063"/>
          </a:xfrm>
        </p:spPr>
        <p:txBody>
          <a:bodyPr>
            <a:noAutofit/>
          </a:bodyPr>
          <a:lstStyle/>
          <a:p>
            <a:r>
              <a:rPr lang="en-US" sz="2400" dirty="0">
                <a:solidFill>
                  <a:srgbClr val="000000"/>
                </a:solidFill>
              </a:rPr>
              <a:t>Workforce Training, Validated Skills and Learning (AA 2.15)</a:t>
            </a:r>
          </a:p>
        </p:txBody>
      </p:sp>
    </p:spTree>
    <p:extLst>
      <p:ext uri="{BB962C8B-B14F-4D97-AF65-F5344CB8AC3E}">
        <p14:creationId xmlns:p14="http://schemas.microsoft.com/office/powerpoint/2010/main" val="7553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52D6C-2A7A-1BA2-0108-81325222D8D2}"/>
              </a:ext>
            </a:extLst>
          </p:cNvPr>
          <p:cNvSpPr>
            <a:spLocks noGrp="1"/>
          </p:cNvSpPr>
          <p:nvPr>
            <p:ph sz="half" idx="2"/>
          </p:nvPr>
        </p:nvSpPr>
        <p:spPr>
          <a:xfrm>
            <a:off x="3210476" y="969485"/>
            <a:ext cx="8731808" cy="5736747"/>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collective vision for Louisiana and our measure of success extends beyond achieving a numerical benchmark to the tangible advantages that increased educational attainment brings to the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centers on the advantages available to every individual statewide of providing the tools for success that will guide all Louisianians, regardless of background, toward prosperity through well-paying, meaningful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it is crucial to recognize the broader societal benefits of higher education beyond financial gains, encompassing improved health, reduced poverty rates, and enhanced civic engagement</a:t>
            </a:r>
            <a:r>
              <a:rPr kumimoji="0" lang="en-US" sz="2600" b="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600" strike="noStrike" kern="1200" cap="none" spc="0" normalizeH="0" baseline="0" noProof="0" dirty="0">
                <a:ln>
                  <a:noFill/>
                </a:ln>
                <a:solidFill>
                  <a:srgbClr val="F2612D"/>
                </a:solidFill>
                <a:effectLst/>
                <a:uLnTx/>
                <a:uFillTx/>
                <a:latin typeface="Arial" panose="020B0604020202020204" pitchFamily="34" charset="0"/>
                <a:ea typeface="+mn-ea"/>
                <a:cs typeface="Arial" panose="020B0604020202020204" pitchFamily="34" charset="0"/>
              </a:rPr>
              <a:t>and to communicate these societal and financial advantages to past and future graduates. </a:t>
            </a:r>
            <a:endParaRPr lang="en-US" dirty="0">
              <a:solidFill>
                <a:srgbClr val="F2612D"/>
              </a:solidFill>
            </a:endParaRPr>
          </a:p>
        </p:txBody>
      </p:sp>
      <p:sp>
        <p:nvSpPr>
          <p:cNvPr id="3" name="Title 2">
            <a:extLst>
              <a:ext uri="{FF2B5EF4-FFF2-40B4-BE49-F238E27FC236}">
                <a16:creationId xmlns:a16="http://schemas.microsoft.com/office/drawing/2014/main" id="{6F689234-6485-7E8B-BC90-A62B1E39F6E5}"/>
              </a:ext>
            </a:extLst>
          </p:cNvPr>
          <p:cNvSpPr>
            <a:spLocks noGrp="1"/>
          </p:cNvSpPr>
          <p:nvPr>
            <p:ph type="title"/>
          </p:nvPr>
        </p:nvSpPr>
        <p:spPr>
          <a:xfrm>
            <a:off x="3210476" y="365126"/>
            <a:ext cx="8877595" cy="730430"/>
          </a:xfrm>
        </p:spPr>
        <p:txBody>
          <a:bodyPr>
            <a:normAutofit fontScale="90000"/>
          </a:bodyPr>
          <a:lstStyle/>
          <a:p>
            <a:br>
              <a:rPr lang="en-US" sz="4000" dirty="0"/>
            </a:br>
            <a:r>
              <a:rPr lang="en-US" sz="4000" dirty="0"/>
              <a:t>Achieving the Goal: Student Success</a:t>
            </a:r>
            <a:br>
              <a:rPr lang="en-US" dirty="0"/>
            </a:br>
            <a:endParaRPr lang="en-US" dirty="0"/>
          </a:p>
        </p:txBody>
      </p:sp>
    </p:spTree>
    <p:extLst>
      <p:ext uri="{BB962C8B-B14F-4D97-AF65-F5344CB8AC3E}">
        <p14:creationId xmlns:p14="http://schemas.microsoft.com/office/powerpoint/2010/main" val="403570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EBF2D-329B-A35A-BE14-4E8DEFAAACED}"/>
              </a:ext>
            </a:extLst>
          </p:cNvPr>
          <p:cNvSpPr>
            <a:spLocks noGrp="1"/>
          </p:cNvSpPr>
          <p:nvPr>
            <p:ph type="title"/>
          </p:nvPr>
        </p:nvSpPr>
        <p:spPr>
          <a:xfrm>
            <a:off x="3457981" y="819490"/>
            <a:ext cx="8250381" cy="754700"/>
          </a:xfrm>
        </p:spPr>
        <p:txBody>
          <a:bodyPr>
            <a:noAutofit/>
          </a:bodyPr>
          <a:lstStyle/>
          <a:p>
            <a:pPr algn="ctr"/>
            <a:br>
              <a:rPr lang="en-US" sz="3600" dirty="0"/>
            </a:br>
            <a:r>
              <a:rPr lang="en-US" sz="3600" dirty="0"/>
              <a:t>Understanding the Strategies </a:t>
            </a:r>
            <a:br>
              <a:rPr lang="en-US" sz="3600" dirty="0"/>
            </a:br>
            <a:r>
              <a:rPr lang="en-US" sz="3600" dirty="0"/>
              <a:t>and Roles of All Units </a:t>
            </a:r>
            <a:br>
              <a:rPr lang="en-US" sz="3600" dirty="0"/>
            </a:br>
            <a:r>
              <a:rPr lang="en-US" sz="3600" i="1" dirty="0"/>
              <a:t>Helps Louisiana Prosper</a:t>
            </a:r>
            <a:br>
              <a:rPr lang="en-US" sz="3600" dirty="0"/>
            </a:br>
            <a:br>
              <a:rPr lang="en-US" sz="3600" dirty="0"/>
            </a:br>
            <a:endParaRPr lang="en-US" sz="3600" dirty="0"/>
          </a:p>
        </p:txBody>
      </p:sp>
      <p:grpSp>
        <p:nvGrpSpPr>
          <p:cNvPr id="19" name="Group 18">
            <a:extLst>
              <a:ext uri="{FF2B5EF4-FFF2-40B4-BE49-F238E27FC236}">
                <a16:creationId xmlns:a16="http://schemas.microsoft.com/office/drawing/2014/main" id="{AE70CB26-6246-CE57-F433-D9F0428D885A}"/>
              </a:ext>
            </a:extLst>
          </p:cNvPr>
          <p:cNvGrpSpPr/>
          <p:nvPr/>
        </p:nvGrpSpPr>
        <p:grpSpPr>
          <a:xfrm>
            <a:off x="3260993" y="1729648"/>
            <a:ext cx="8670273" cy="4748269"/>
            <a:chOff x="647699" y="2667000"/>
            <a:chExt cx="7848601" cy="3581400"/>
          </a:xfrm>
        </p:grpSpPr>
        <p:pic>
          <p:nvPicPr>
            <p:cNvPr id="20" name="Picture 19" descr="Shape&#10;&#10;Description automatically generated with medium confidence">
              <a:extLst>
                <a:ext uri="{FF2B5EF4-FFF2-40B4-BE49-F238E27FC236}">
                  <a16:creationId xmlns:a16="http://schemas.microsoft.com/office/drawing/2014/main" id="{5D09BFD1-97A0-5755-2DB1-54277377C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781300" y="533400"/>
              <a:ext cx="3581400" cy="7848600"/>
            </a:xfrm>
            <a:prstGeom prst="rect">
              <a:avLst/>
            </a:prstGeom>
          </p:spPr>
        </p:pic>
        <p:sp>
          <p:nvSpPr>
            <p:cNvPr id="21" name="TextBox 20">
              <a:extLst>
                <a:ext uri="{FF2B5EF4-FFF2-40B4-BE49-F238E27FC236}">
                  <a16:creationId xmlns:a16="http://schemas.microsoft.com/office/drawing/2014/main" id="{745581F6-9333-B7D9-1020-7105A090BDB9}"/>
                </a:ext>
              </a:extLst>
            </p:cNvPr>
            <p:cNvSpPr txBox="1"/>
            <p:nvPr/>
          </p:nvSpPr>
          <p:spPr>
            <a:xfrm>
              <a:off x="647699" y="3327548"/>
              <a:ext cx="1143000" cy="461665"/>
            </a:xfrm>
            <a:prstGeom prst="rect">
              <a:avLst/>
            </a:prstGeom>
            <a:noFill/>
          </p:spPr>
          <p:txBody>
            <a:bodyPr wrap="square" rtlCol="0">
              <a:spAutoFit/>
            </a:bodyPr>
            <a:lstStyle/>
            <a:p>
              <a:pPr algn="ctr"/>
              <a:r>
                <a:rPr lang="en-US" sz="1200" b="1" dirty="0">
                  <a:solidFill>
                    <a:prstClr val="black"/>
                  </a:solidFill>
                  <a:latin typeface="Calibri" panose="020F0502020204030204"/>
                </a:rPr>
                <a:t>Academic Affairs</a:t>
              </a:r>
            </a:p>
          </p:txBody>
        </p:sp>
        <p:sp>
          <p:nvSpPr>
            <p:cNvPr id="22" name="TextBox 21">
              <a:extLst>
                <a:ext uri="{FF2B5EF4-FFF2-40B4-BE49-F238E27FC236}">
                  <a16:creationId xmlns:a16="http://schemas.microsoft.com/office/drawing/2014/main" id="{631C5E0A-92C9-756B-B175-65CBA657E25F}"/>
                </a:ext>
              </a:extLst>
            </p:cNvPr>
            <p:cNvSpPr txBox="1"/>
            <p:nvPr/>
          </p:nvSpPr>
          <p:spPr>
            <a:xfrm>
              <a:off x="2362200" y="3446420"/>
              <a:ext cx="1143000" cy="276999"/>
            </a:xfrm>
            <a:prstGeom prst="rect">
              <a:avLst/>
            </a:prstGeom>
            <a:noFill/>
          </p:spPr>
          <p:txBody>
            <a:bodyPr wrap="square" rtlCol="0">
              <a:spAutoFit/>
            </a:bodyPr>
            <a:lstStyle/>
            <a:p>
              <a:pPr algn="ctr"/>
              <a:r>
                <a:rPr lang="en-US" sz="1200" b="1" dirty="0">
                  <a:solidFill>
                    <a:prstClr val="black"/>
                  </a:solidFill>
                  <a:latin typeface="Calibri" panose="020F0502020204030204"/>
                </a:rPr>
                <a:t>Recruiters</a:t>
              </a:r>
            </a:p>
          </p:txBody>
        </p:sp>
        <p:sp>
          <p:nvSpPr>
            <p:cNvPr id="23" name="TextBox 22">
              <a:extLst>
                <a:ext uri="{FF2B5EF4-FFF2-40B4-BE49-F238E27FC236}">
                  <a16:creationId xmlns:a16="http://schemas.microsoft.com/office/drawing/2014/main" id="{581EB8DF-91C9-09D5-C70A-E45A0F818E59}"/>
                </a:ext>
              </a:extLst>
            </p:cNvPr>
            <p:cNvSpPr txBox="1"/>
            <p:nvPr/>
          </p:nvSpPr>
          <p:spPr>
            <a:xfrm>
              <a:off x="4076701" y="3429000"/>
              <a:ext cx="1143000" cy="276999"/>
            </a:xfrm>
            <a:prstGeom prst="rect">
              <a:avLst/>
            </a:prstGeom>
            <a:noFill/>
          </p:spPr>
          <p:txBody>
            <a:bodyPr wrap="square" rtlCol="0">
              <a:spAutoFit/>
            </a:bodyPr>
            <a:lstStyle/>
            <a:p>
              <a:pPr algn="ctr"/>
              <a:r>
                <a:rPr lang="en-US" sz="1200" b="1" dirty="0">
                  <a:solidFill>
                    <a:prstClr val="black"/>
                  </a:solidFill>
                  <a:latin typeface="Calibri" panose="020F0502020204030204"/>
                </a:rPr>
                <a:t>Registrars</a:t>
              </a:r>
            </a:p>
          </p:txBody>
        </p:sp>
        <p:sp>
          <p:nvSpPr>
            <p:cNvPr id="24" name="TextBox 23">
              <a:extLst>
                <a:ext uri="{FF2B5EF4-FFF2-40B4-BE49-F238E27FC236}">
                  <a16:creationId xmlns:a16="http://schemas.microsoft.com/office/drawing/2014/main" id="{B4565084-8395-3057-776B-DF44473C048F}"/>
                </a:ext>
              </a:extLst>
            </p:cNvPr>
            <p:cNvSpPr txBox="1"/>
            <p:nvPr/>
          </p:nvSpPr>
          <p:spPr>
            <a:xfrm>
              <a:off x="5562600" y="3446419"/>
              <a:ext cx="1143000" cy="276999"/>
            </a:xfrm>
            <a:prstGeom prst="rect">
              <a:avLst/>
            </a:prstGeom>
            <a:noFill/>
          </p:spPr>
          <p:txBody>
            <a:bodyPr wrap="square" rtlCol="0">
              <a:spAutoFit/>
            </a:bodyPr>
            <a:lstStyle/>
            <a:p>
              <a:pPr algn="ctr"/>
              <a:r>
                <a:rPr lang="en-US" sz="1200" b="1" dirty="0">
                  <a:solidFill>
                    <a:prstClr val="black"/>
                  </a:solidFill>
                  <a:latin typeface="Calibri" panose="020F0502020204030204"/>
                </a:rPr>
                <a:t>IT</a:t>
              </a:r>
            </a:p>
          </p:txBody>
        </p:sp>
        <p:sp>
          <p:nvSpPr>
            <p:cNvPr id="25" name="TextBox 24">
              <a:extLst>
                <a:ext uri="{FF2B5EF4-FFF2-40B4-BE49-F238E27FC236}">
                  <a16:creationId xmlns:a16="http://schemas.microsoft.com/office/drawing/2014/main" id="{5B07D3D1-13C4-545F-54D1-06D1074F2653}"/>
                </a:ext>
              </a:extLst>
            </p:cNvPr>
            <p:cNvSpPr txBox="1"/>
            <p:nvPr/>
          </p:nvSpPr>
          <p:spPr>
            <a:xfrm>
              <a:off x="7085076" y="3327547"/>
              <a:ext cx="1143000" cy="461665"/>
            </a:xfrm>
            <a:prstGeom prst="rect">
              <a:avLst/>
            </a:prstGeom>
            <a:noFill/>
          </p:spPr>
          <p:txBody>
            <a:bodyPr wrap="square" rtlCol="0">
              <a:spAutoFit/>
            </a:bodyPr>
            <a:lstStyle/>
            <a:p>
              <a:pPr algn="ctr"/>
              <a:r>
                <a:rPr lang="en-US" sz="1200" b="1" dirty="0">
                  <a:solidFill>
                    <a:prstClr val="black"/>
                  </a:solidFill>
                  <a:latin typeface="Calibri" panose="020F0502020204030204"/>
                </a:rPr>
                <a:t>Enrollment</a:t>
              </a:r>
            </a:p>
            <a:p>
              <a:pPr algn="ctr"/>
              <a:r>
                <a:rPr lang="en-US" sz="1200" b="1" dirty="0">
                  <a:solidFill>
                    <a:prstClr val="black"/>
                  </a:solidFill>
                  <a:latin typeface="Calibri" panose="020F0502020204030204"/>
                </a:rPr>
                <a:t>Management</a:t>
              </a:r>
            </a:p>
          </p:txBody>
        </p:sp>
        <p:sp>
          <p:nvSpPr>
            <p:cNvPr id="26" name="TextBox 25">
              <a:extLst>
                <a:ext uri="{FF2B5EF4-FFF2-40B4-BE49-F238E27FC236}">
                  <a16:creationId xmlns:a16="http://schemas.microsoft.com/office/drawing/2014/main" id="{7CEC7E3B-AEC8-AE5D-FCA7-5B1F2C7660BE}"/>
                </a:ext>
              </a:extLst>
            </p:cNvPr>
            <p:cNvSpPr txBox="1"/>
            <p:nvPr/>
          </p:nvSpPr>
          <p:spPr>
            <a:xfrm>
              <a:off x="838200" y="5073733"/>
              <a:ext cx="1143000" cy="461665"/>
            </a:xfrm>
            <a:prstGeom prst="rect">
              <a:avLst/>
            </a:prstGeom>
            <a:noFill/>
          </p:spPr>
          <p:txBody>
            <a:bodyPr wrap="square" rtlCol="0">
              <a:spAutoFit/>
            </a:bodyPr>
            <a:lstStyle/>
            <a:p>
              <a:pPr algn="ctr"/>
              <a:r>
                <a:rPr lang="en-US" sz="1200" b="1" dirty="0">
                  <a:solidFill>
                    <a:prstClr val="black"/>
                  </a:solidFill>
                  <a:latin typeface="Calibri" panose="020F0502020204030204"/>
                </a:rPr>
                <a:t>Budget &amp; Planning</a:t>
              </a:r>
            </a:p>
          </p:txBody>
        </p:sp>
        <p:sp>
          <p:nvSpPr>
            <p:cNvPr id="27" name="TextBox 26">
              <a:extLst>
                <a:ext uri="{FF2B5EF4-FFF2-40B4-BE49-F238E27FC236}">
                  <a16:creationId xmlns:a16="http://schemas.microsoft.com/office/drawing/2014/main" id="{1AC50BDB-DAF9-CC61-CCDE-D38BF915A78F}"/>
                </a:ext>
              </a:extLst>
            </p:cNvPr>
            <p:cNvSpPr txBox="1"/>
            <p:nvPr/>
          </p:nvSpPr>
          <p:spPr>
            <a:xfrm>
              <a:off x="2438400" y="5577892"/>
              <a:ext cx="1143000" cy="276999"/>
            </a:xfrm>
            <a:prstGeom prst="rect">
              <a:avLst/>
            </a:prstGeom>
            <a:noFill/>
          </p:spPr>
          <p:txBody>
            <a:bodyPr wrap="square" rtlCol="0">
              <a:spAutoFit/>
            </a:bodyPr>
            <a:lstStyle/>
            <a:p>
              <a:pPr algn="ctr"/>
              <a:r>
                <a:rPr lang="en-US" sz="1200" b="1" dirty="0">
                  <a:solidFill>
                    <a:prstClr val="black"/>
                  </a:solidFill>
                  <a:latin typeface="Calibri" panose="020F0502020204030204"/>
                </a:rPr>
                <a:t>Faculty</a:t>
              </a:r>
            </a:p>
          </p:txBody>
        </p:sp>
        <p:sp>
          <p:nvSpPr>
            <p:cNvPr id="28" name="TextBox 27">
              <a:extLst>
                <a:ext uri="{FF2B5EF4-FFF2-40B4-BE49-F238E27FC236}">
                  <a16:creationId xmlns:a16="http://schemas.microsoft.com/office/drawing/2014/main" id="{490DDFDF-DBEB-001C-27B3-3CF06F8E12D8}"/>
                </a:ext>
              </a:extLst>
            </p:cNvPr>
            <p:cNvSpPr txBox="1"/>
            <p:nvPr/>
          </p:nvSpPr>
          <p:spPr>
            <a:xfrm>
              <a:off x="3922338" y="5038573"/>
              <a:ext cx="1221162" cy="622290"/>
            </a:xfrm>
            <a:prstGeom prst="rect">
              <a:avLst/>
            </a:prstGeom>
            <a:noFill/>
          </p:spPr>
          <p:txBody>
            <a:bodyPr wrap="square" rtlCol="0">
              <a:spAutoFit/>
            </a:bodyPr>
            <a:lstStyle/>
            <a:p>
              <a:pPr algn="ctr"/>
              <a:r>
                <a:rPr lang="en-US" sz="1600" b="1" dirty="0">
                  <a:solidFill>
                    <a:srgbClr val="F2612D"/>
                  </a:solidFill>
                  <a:latin typeface="Calibri" panose="020F0502020204030204"/>
                </a:rPr>
                <a:t>Institutional</a:t>
              </a:r>
            </a:p>
            <a:p>
              <a:pPr algn="ctr"/>
              <a:r>
                <a:rPr lang="en-US" sz="1600" b="1" dirty="0">
                  <a:solidFill>
                    <a:srgbClr val="F2612D"/>
                  </a:solidFill>
                  <a:latin typeface="Calibri" panose="020F0502020204030204"/>
                </a:rPr>
                <a:t>Research</a:t>
              </a:r>
            </a:p>
          </p:txBody>
        </p:sp>
        <p:sp>
          <p:nvSpPr>
            <p:cNvPr id="29" name="TextBox 28">
              <a:extLst>
                <a:ext uri="{FF2B5EF4-FFF2-40B4-BE49-F238E27FC236}">
                  <a16:creationId xmlns:a16="http://schemas.microsoft.com/office/drawing/2014/main" id="{BA000896-B488-13FE-1E6C-AEB1F066FD00}"/>
                </a:ext>
              </a:extLst>
            </p:cNvPr>
            <p:cNvSpPr txBox="1"/>
            <p:nvPr/>
          </p:nvSpPr>
          <p:spPr>
            <a:xfrm>
              <a:off x="5791200" y="5070455"/>
              <a:ext cx="1143000" cy="461665"/>
            </a:xfrm>
            <a:prstGeom prst="rect">
              <a:avLst/>
            </a:prstGeom>
            <a:noFill/>
          </p:spPr>
          <p:txBody>
            <a:bodyPr wrap="square" rtlCol="0">
              <a:spAutoFit/>
            </a:bodyPr>
            <a:lstStyle/>
            <a:p>
              <a:pPr algn="ctr"/>
              <a:r>
                <a:rPr lang="en-US" sz="1200" b="1" dirty="0">
                  <a:solidFill>
                    <a:prstClr val="black"/>
                  </a:solidFill>
                  <a:latin typeface="Calibri" panose="020F0502020204030204"/>
                </a:rPr>
                <a:t>Academic Support</a:t>
              </a:r>
            </a:p>
          </p:txBody>
        </p:sp>
        <p:sp>
          <p:nvSpPr>
            <p:cNvPr id="30" name="TextBox 29">
              <a:extLst>
                <a:ext uri="{FF2B5EF4-FFF2-40B4-BE49-F238E27FC236}">
                  <a16:creationId xmlns:a16="http://schemas.microsoft.com/office/drawing/2014/main" id="{0648B696-E92E-6D91-EADA-5647CC33B75D}"/>
                </a:ext>
              </a:extLst>
            </p:cNvPr>
            <p:cNvSpPr txBox="1"/>
            <p:nvPr/>
          </p:nvSpPr>
          <p:spPr>
            <a:xfrm>
              <a:off x="7353299" y="5038573"/>
              <a:ext cx="1143000" cy="646331"/>
            </a:xfrm>
            <a:prstGeom prst="rect">
              <a:avLst/>
            </a:prstGeom>
            <a:noFill/>
          </p:spPr>
          <p:txBody>
            <a:bodyPr wrap="square" rtlCol="0">
              <a:spAutoFit/>
            </a:bodyPr>
            <a:lstStyle/>
            <a:p>
              <a:pPr algn="ctr"/>
              <a:r>
                <a:rPr lang="en-US" sz="1200" b="1" dirty="0">
                  <a:solidFill>
                    <a:prstClr val="black"/>
                  </a:solidFill>
                  <a:latin typeface="Calibri" panose="020F0502020204030204"/>
                </a:rPr>
                <a:t>Student Services &amp; Advisors</a:t>
              </a:r>
            </a:p>
          </p:txBody>
        </p:sp>
      </p:grpSp>
    </p:spTree>
    <p:extLst>
      <p:ext uri="{BB962C8B-B14F-4D97-AF65-F5344CB8AC3E}">
        <p14:creationId xmlns:p14="http://schemas.microsoft.com/office/powerpoint/2010/main" val="242989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192219" y="1221304"/>
            <a:ext cx="8893285" cy="5271570"/>
          </a:xfrm>
        </p:spPr>
        <p:txBody>
          <a:bodyPr>
            <a:normAutofit/>
          </a:bodyPr>
          <a:lstStyle/>
          <a:p>
            <a:pPr marL="57150" indent="-285750" fontAlgn="base">
              <a:lnSpc>
                <a:spcPct val="150000"/>
              </a:lnSpc>
              <a:spcBef>
                <a:spcPts val="0"/>
              </a:spcBef>
              <a:buFont typeface="Wingdings" panose="05000000000000000000" pitchFamily="2" charset="2"/>
              <a:buChar char="ü"/>
            </a:pPr>
            <a:r>
              <a:rPr lang="en-US" sz="2400" dirty="0">
                <a:solidFill>
                  <a:srgbClr val="000000"/>
                </a:solidFill>
                <a:effectLst/>
                <a:ea typeface="Times New Roman" panose="02020603050405020304" pitchFamily="18" charset="0"/>
                <a:cs typeface="Calibri" panose="020F0502020204030204" pitchFamily="34" charset="0"/>
              </a:rPr>
              <a:t>Network with other LAIR members</a:t>
            </a:r>
          </a:p>
          <a:p>
            <a:pPr marL="57150" indent="-285750" fontAlgn="base">
              <a:lnSpc>
                <a:spcPct val="150000"/>
              </a:lnSpc>
              <a:spcBef>
                <a:spcPts val="0"/>
              </a:spcBef>
              <a:buFont typeface="Wingdings" panose="05000000000000000000" pitchFamily="2" charset="2"/>
              <a:buChar char="ü"/>
            </a:pPr>
            <a:r>
              <a:rPr lang="en-US" sz="2400" dirty="0">
                <a:solidFill>
                  <a:srgbClr val="000000"/>
                </a:solidFill>
                <a:ea typeface="Times New Roman" panose="02020603050405020304" pitchFamily="18" charset="0"/>
                <a:cs typeface="Calibri" panose="020F0502020204030204" pitchFamily="34" charset="0"/>
              </a:rPr>
              <a:t>Network with other SAIR/AIR members</a:t>
            </a:r>
          </a:p>
          <a:p>
            <a:pPr marL="57150" indent="-285750" fontAlgn="base">
              <a:lnSpc>
                <a:spcPct val="150000"/>
              </a:lnSpc>
              <a:spcBef>
                <a:spcPts val="0"/>
              </a:spcBef>
              <a:buFont typeface="Wingdings" panose="05000000000000000000" pitchFamily="2" charset="2"/>
              <a:buChar char="ü"/>
            </a:pPr>
            <a:r>
              <a:rPr lang="en-US" sz="2400" dirty="0">
                <a:solidFill>
                  <a:srgbClr val="000000"/>
                </a:solidFill>
                <a:effectLst/>
                <a:ea typeface="Times New Roman" panose="02020603050405020304" pitchFamily="18" charset="0"/>
                <a:cs typeface="Calibri" panose="020F0502020204030204" pitchFamily="34" charset="0"/>
              </a:rPr>
              <a:t>Network with other professional organizations and groups</a:t>
            </a:r>
          </a:p>
          <a:p>
            <a:pPr marL="57150" indent="-285750" fontAlgn="base">
              <a:lnSpc>
                <a:spcPct val="150000"/>
              </a:lnSpc>
              <a:spcBef>
                <a:spcPts val="0"/>
              </a:spcBef>
              <a:buFont typeface="Wingdings" panose="05000000000000000000" pitchFamily="2" charset="2"/>
              <a:buChar char="ü"/>
            </a:pPr>
            <a:r>
              <a:rPr lang="en-US" sz="2400" dirty="0">
                <a:solidFill>
                  <a:srgbClr val="000000"/>
                </a:solidFill>
                <a:ea typeface="Times New Roman" panose="02020603050405020304" pitchFamily="18" charset="0"/>
                <a:cs typeface="Calibri" panose="020F0502020204030204" pitchFamily="34" charset="0"/>
              </a:rPr>
              <a:t>Meet regularly with your institutional team</a:t>
            </a:r>
          </a:p>
          <a:p>
            <a:pPr marL="57150" indent="-285750" fontAlgn="base">
              <a:lnSpc>
                <a:spcPct val="150000"/>
              </a:lnSpc>
              <a:spcBef>
                <a:spcPts val="0"/>
              </a:spcBef>
              <a:buFont typeface="Wingdings" panose="05000000000000000000" pitchFamily="2" charset="2"/>
              <a:buChar char="ü"/>
            </a:pPr>
            <a:r>
              <a:rPr lang="en-US" sz="2400" dirty="0">
                <a:solidFill>
                  <a:srgbClr val="000000"/>
                </a:solidFill>
                <a:effectLst/>
                <a:ea typeface="Times New Roman" panose="02020603050405020304" pitchFamily="18" charset="0"/>
                <a:cs typeface="Calibri" panose="020F0502020204030204" pitchFamily="34" charset="0"/>
              </a:rPr>
              <a:t>Meet regularly with your system colleagues</a:t>
            </a:r>
          </a:p>
          <a:p>
            <a:pPr marL="57150" indent="-285750" fontAlgn="base">
              <a:lnSpc>
                <a:spcPct val="150000"/>
              </a:lnSpc>
              <a:spcBef>
                <a:spcPts val="0"/>
              </a:spcBef>
              <a:buFont typeface="Wingdings" panose="05000000000000000000" pitchFamily="2" charset="2"/>
              <a:buChar char="ü"/>
            </a:pPr>
            <a:r>
              <a:rPr lang="en-US" sz="2400" dirty="0">
                <a:solidFill>
                  <a:srgbClr val="000000"/>
                </a:solidFill>
                <a:ea typeface="Times New Roman" panose="02020603050405020304" pitchFamily="18" charset="0"/>
                <a:cs typeface="Calibri" panose="020F0502020204030204" pitchFamily="34" charset="0"/>
              </a:rPr>
              <a:t>Regents staff are always available for assistance</a:t>
            </a:r>
            <a:endParaRPr lang="en-US" sz="2400" dirty="0">
              <a:solidFill>
                <a:srgbClr val="000000"/>
              </a:solidFill>
              <a:effectLst/>
              <a:ea typeface="Times New Roman" panose="02020603050405020304" pitchFamily="18" charset="0"/>
              <a:cs typeface="Calibri" panose="020F0502020204030204" pitchFamily="34" charset="0"/>
            </a:endParaRPr>
          </a:p>
          <a:p>
            <a:pPr marL="57150" indent="-285750" fontAlgn="base">
              <a:lnSpc>
                <a:spcPct val="150000"/>
              </a:lnSpc>
              <a:spcBef>
                <a:spcPts val="0"/>
              </a:spcBef>
              <a:buFont typeface="Wingdings" panose="05000000000000000000" pitchFamily="2" charset="2"/>
              <a:buChar char="ü"/>
            </a:pPr>
            <a:r>
              <a:rPr lang="en-US" sz="2400" dirty="0">
                <a:solidFill>
                  <a:srgbClr val="000000"/>
                </a:solidFill>
                <a:ea typeface="Times New Roman" panose="02020603050405020304" pitchFamily="18" charset="0"/>
                <a:cs typeface="Calibri" panose="020F0502020204030204" pitchFamily="34" charset="0"/>
              </a:rPr>
              <a:t>Ask Questions, but Explore Solutions FIRST</a:t>
            </a:r>
          </a:p>
          <a:p>
            <a:pPr marL="0" indent="0" fontAlgn="base">
              <a:lnSpc>
                <a:spcPct val="107000"/>
              </a:lnSpc>
              <a:spcBef>
                <a:spcPts val="0"/>
              </a:spcBef>
              <a:buNone/>
            </a:pPr>
            <a:endParaRPr lang="en-US" sz="2400" dirty="0">
              <a:solidFill>
                <a:srgbClr val="000000"/>
              </a:solidFill>
              <a:effectLst/>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103070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11DF32-0F35-4B1F-6769-390C1B1812C2}"/>
              </a:ext>
            </a:extLst>
          </p:cNvPr>
          <p:cNvSpPr>
            <a:spLocks noGrp="1"/>
          </p:cNvSpPr>
          <p:nvPr>
            <p:ph type="body" sz="quarter" idx="10"/>
          </p:nvPr>
        </p:nvSpPr>
        <p:spPr/>
        <p:txBody>
          <a:bodyPr/>
          <a:lstStyle/>
          <a:p>
            <a:pPr algn="ctr"/>
            <a:r>
              <a:rPr lang="en-US" dirty="0"/>
              <a:t>Thank You</a:t>
            </a:r>
          </a:p>
        </p:txBody>
      </p:sp>
      <p:sp>
        <p:nvSpPr>
          <p:cNvPr id="9" name="Subtitle 8">
            <a:extLst>
              <a:ext uri="{FF2B5EF4-FFF2-40B4-BE49-F238E27FC236}">
                <a16:creationId xmlns:a16="http://schemas.microsoft.com/office/drawing/2014/main" id="{BFA4D1AA-34AF-FCFF-69E4-B8433224AC0A}"/>
              </a:ext>
            </a:extLst>
          </p:cNvPr>
          <p:cNvSpPr txBox="1">
            <a:spLocks noGrp="1"/>
          </p:cNvSpPr>
          <p:nvPr>
            <p:ph type="subTitle" idx="1"/>
          </p:nvPr>
        </p:nvSpPr>
        <p:spPr>
          <a:xfrm>
            <a:off x="585788" y="3828216"/>
            <a:ext cx="11020426" cy="1354217"/>
          </a:xfrm>
          <a:prstGeom prst="rect">
            <a:avLst/>
          </a:prstGeom>
          <a:noFill/>
        </p:spPr>
        <p:txBody>
          <a:bodyPr wrap="square" numCol="1">
            <a:spAutoFit/>
          </a:bodyPr>
          <a:lstStyle/>
          <a:p>
            <a:pPr algn="ctr">
              <a:spcBef>
                <a:spcPct val="0"/>
              </a:spcBef>
            </a:pPr>
            <a:r>
              <a:rPr lang="en-US" b="1" dirty="0">
                <a:cs typeface="Times" panose="02020603050405020304" pitchFamily="18" charset="0"/>
              </a:rPr>
              <a:t>Contact Information</a:t>
            </a:r>
          </a:p>
          <a:p>
            <a:pPr algn="ctr">
              <a:spcBef>
                <a:spcPct val="0"/>
              </a:spcBef>
            </a:pPr>
            <a:r>
              <a:rPr lang="en-US" sz="2000" dirty="0">
                <a:solidFill>
                  <a:schemeClr val="tx1"/>
                </a:solidFill>
                <a:latin typeface="+mj-lt"/>
                <a:ea typeface="+mj-ea"/>
                <a:cs typeface="Times" panose="02020603050405020304" pitchFamily="18" charset="0"/>
              </a:rPr>
              <a:t>Call 225-342-4253 or </a:t>
            </a:r>
          </a:p>
          <a:p>
            <a:pPr algn="ctr">
              <a:spcBef>
                <a:spcPct val="0"/>
              </a:spcBef>
            </a:pPr>
            <a:r>
              <a:rPr lang="en-US" sz="2000" dirty="0">
                <a:solidFill>
                  <a:schemeClr val="tx1"/>
                </a:solidFill>
                <a:latin typeface="+mj-lt"/>
                <a:ea typeface="+mj-ea"/>
                <a:cs typeface="Times" panose="02020603050405020304" pitchFamily="18" charset="0"/>
              </a:rPr>
              <a:t>e-mail: kim.kirkpatrick@laregents.edu</a:t>
            </a:r>
          </a:p>
          <a:p>
            <a:endParaRPr lang="en-US" dirty="0">
              <a:solidFill>
                <a:prstClr val="black"/>
              </a:solidFill>
              <a:cs typeface="Times" panose="02020603050405020304" pitchFamily="18" charset="0"/>
            </a:endParaRPr>
          </a:p>
        </p:txBody>
      </p:sp>
    </p:spTree>
    <p:extLst>
      <p:ext uri="{BB962C8B-B14F-4D97-AF65-F5344CB8AC3E}">
        <p14:creationId xmlns:p14="http://schemas.microsoft.com/office/powerpoint/2010/main" val="284056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52D6C-2A7A-1BA2-0108-81325222D8D2}"/>
              </a:ext>
            </a:extLst>
          </p:cNvPr>
          <p:cNvSpPr>
            <a:spLocks noGrp="1"/>
          </p:cNvSpPr>
          <p:nvPr>
            <p:ph sz="half" idx="2"/>
          </p:nvPr>
        </p:nvSpPr>
        <p:spPr>
          <a:xfrm>
            <a:off x="3356263" y="859316"/>
            <a:ext cx="8541954" cy="573674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2019, the Louisiana Board of Regents adopted </a:t>
            </a:r>
            <a:r>
              <a:rPr kumimoji="0" lang="en-US" sz="2600" b="1" i="0" u="none" strike="noStrike" kern="1200" cap="none" spc="0" normalizeH="0" baseline="0" noProof="0" dirty="0">
                <a:ln>
                  <a:noFill/>
                </a:ln>
                <a:solidFill>
                  <a:srgbClr val="F2612D"/>
                </a:solidFill>
                <a:effectLst/>
                <a:uLnTx/>
                <a:uFillTx/>
                <a:latin typeface="Arial" panose="020B0604020202020204" pitchFamily="34" charset="0"/>
                <a:ea typeface="+mn-ea"/>
                <a:cs typeface="Arial" panose="020B0604020202020204" pitchFamily="34" charset="0"/>
              </a:rPr>
              <a:t>Louisiana Prospers</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state’s Master Plan for higher education, which established a goal to have 60% of all working-age adults in the state hold a degree or high-value credential by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this goal requires a multi-pronged set of </a:t>
            </a:r>
            <a:r>
              <a:rPr kumimoji="0" lang="en-US" sz="2600" b="1" i="0" u="sng" strike="noStrike" kern="1200" cap="none" spc="0" normalizeH="0" baseline="0" noProof="0" dirty="0">
                <a:ln>
                  <a:noFill/>
                </a:ln>
                <a:solidFill>
                  <a:srgbClr val="F2612D"/>
                </a:solidFill>
                <a:effectLst/>
                <a:uLnTx/>
                <a:uFillTx/>
                <a:latin typeface="Arial" panose="020B0604020202020204" pitchFamily="34" charset="0"/>
                <a:ea typeface="+mn-ea"/>
                <a:cs typeface="Arial" panose="020B0604020202020204" pitchFamily="34" charset="0"/>
              </a:rPr>
              <a:t>coordinated strategies</a:t>
            </a:r>
            <a:r>
              <a:rPr kumimoji="0" lang="en-US" sz="260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widening pathways to enable more people to begin or resume their higher education journey, transforming the learning experience to facilitate more </a:t>
            </a:r>
            <a:r>
              <a:rPr kumimoji="0" lang="en-US" sz="2600" b="1" i="0" u="sng" strike="noStrike" kern="1200" cap="none" spc="0" normalizeH="0" baseline="0" noProof="0" dirty="0">
                <a:ln>
                  <a:noFill/>
                </a:ln>
                <a:solidFill>
                  <a:srgbClr val="F2612D"/>
                </a:solidFill>
                <a:effectLst/>
                <a:uLnTx/>
                <a:uFillTx/>
                <a:latin typeface="Arial" panose="020B0604020202020204" pitchFamily="34" charset="0"/>
                <a:ea typeface="+mn-ea"/>
                <a:cs typeface="Arial" panose="020B0604020202020204" pitchFamily="34" charset="0"/>
              </a:rPr>
              <a:t>student success</a:t>
            </a:r>
            <a:r>
              <a:rPr kumimoji="0" lang="en-US" sz="260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recognizing and rewarding all postsecondary attainment that has economic value</a:t>
            </a:r>
            <a:r>
              <a:rPr kumimoji="0" lang="en-US" sz="2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3" name="Title 2">
            <a:extLst>
              <a:ext uri="{FF2B5EF4-FFF2-40B4-BE49-F238E27FC236}">
                <a16:creationId xmlns:a16="http://schemas.microsoft.com/office/drawing/2014/main" id="{6F689234-6485-7E8B-BC90-A62B1E39F6E5}"/>
              </a:ext>
            </a:extLst>
          </p:cNvPr>
          <p:cNvSpPr>
            <a:spLocks noGrp="1"/>
          </p:cNvSpPr>
          <p:nvPr>
            <p:ph type="title"/>
          </p:nvPr>
        </p:nvSpPr>
        <p:spPr/>
        <p:txBody>
          <a:bodyPr>
            <a:normAutofit fontScale="90000"/>
          </a:bodyPr>
          <a:lstStyle/>
          <a:p>
            <a:br>
              <a:rPr lang="en-US" sz="4000" dirty="0"/>
            </a:br>
            <a:r>
              <a:rPr lang="en-US" sz="4000" dirty="0"/>
              <a:t>Alignment: Master Plan &amp; Policy</a:t>
            </a:r>
            <a:br>
              <a:rPr lang="en-US" dirty="0"/>
            </a:br>
            <a:endParaRPr lang="en-US" dirty="0"/>
          </a:p>
        </p:txBody>
      </p:sp>
    </p:spTree>
    <p:extLst>
      <p:ext uri="{BB962C8B-B14F-4D97-AF65-F5344CB8AC3E}">
        <p14:creationId xmlns:p14="http://schemas.microsoft.com/office/powerpoint/2010/main" val="84205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213044" y="1913022"/>
            <a:ext cx="8883476" cy="4399643"/>
          </a:xfrm>
        </p:spPr>
        <p:txBody>
          <a:bodyPr>
            <a:normAutofit/>
          </a:bodyPr>
          <a:lstStyle/>
          <a:p>
            <a:pPr>
              <a:buFont typeface="Wingdings" panose="05000000000000000000" pitchFamily="2" charset="2"/>
              <a:buChar char="ü"/>
            </a:pPr>
            <a:r>
              <a:rPr lang="en-US" sz="2600" dirty="0">
                <a:solidFill>
                  <a:srgbClr val="000000"/>
                </a:solidFill>
              </a:rPr>
              <a:t> Minimum Admissions Standards</a:t>
            </a:r>
          </a:p>
          <a:p>
            <a:pPr>
              <a:buFont typeface="Wingdings" panose="05000000000000000000" pitchFamily="2" charset="2"/>
              <a:buChar char="ü"/>
            </a:pPr>
            <a:r>
              <a:rPr lang="en-US" sz="2600" dirty="0">
                <a:solidFill>
                  <a:srgbClr val="000000"/>
                </a:solidFill>
              </a:rPr>
              <a:t> Gateway Math &amp; English Course Placement (AA 2.18)</a:t>
            </a:r>
          </a:p>
          <a:p>
            <a:pPr>
              <a:buFont typeface="Wingdings" panose="05000000000000000000" pitchFamily="2" charset="2"/>
              <a:buChar char="ü"/>
            </a:pPr>
            <a:r>
              <a:rPr lang="en-US" sz="2600" dirty="0">
                <a:solidFill>
                  <a:srgbClr val="000000"/>
                </a:solidFill>
              </a:rPr>
              <a:t> Dual Enrollment Policy (with Credit Modality) (AA 2.22)</a:t>
            </a:r>
          </a:p>
          <a:p>
            <a:pPr>
              <a:buFont typeface="Wingdings" panose="05000000000000000000" pitchFamily="2" charset="2"/>
              <a:buChar char="ü"/>
            </a:pPr>
            <a:r>
              <a:rPr lang="en-US" sz="2600" dirty="0">
                <a:solidFill>
                  <a:srgbClr val="000000"/>
                </a:solidFill>
              </a:rPr>
              <a:t> Prior Learning Assessment Policy (AA 2.23)</a:t>
            </a:r>
          </a:p>
          <a:p>
            <a:pPr>
              <a:buFont typeface="Wingdings" panose="05000000000000000000" pitchFamily="2" charset="2"/>
              <a:buChar char="ü"/>
            </a:pPr>
            <a:r>
              <a:rPr lang="en-US" sz="2600" dirty="0">
                <a:solidFill>
                  <a:srgbClr val="000000"/>
                </a:solidFill>
              </a:rPr>
              <a:t> Universal Transfer Policy* (AA 2.25)</a:t>
            </a:r>
          </a:p>
          <a:p>
            <a:pPr>
              <a:buFont typeface="Wingdings" panose="05000000000000000000" pitchFamily="2" charset="2"/>
              <a:buChar char="ü"/>
            </a:pPr>
            <a:r>
              <a:rPr lang="en-US" sz="2600" dirty="0">
                <a:solidFill>
                  <a:srgbClr val="000000"/>
                </a:solidFill>
              </a:rPr>
              <a:t> Reverse Transfer Policy* (AA 2.24)</a:t>
            </a:r>
          </a:p>
          <a:p>
            <a:pPr>
              <a:buFont typeface="Wingdings" panose="05000000000000000000" pitchFamily="2" charset="2"/>
              <a:buChar char="ü"/>
            </a:pPr>
            <a:r>
              <a:rPr lang="en-US" sz="2600" dirty="0">
                <a:solidFill>
                  <a:srgbClr val="000000"/>
                </a:solidFill>
              </a:rPr>
              <a:t> Expanded Definition of Degrees to include Workforce Training and Validated Skills and Learning (AA 2.15)</a:t>
            </a:r>
          </a:p>
          <a:p>
            <a:pPr marL="0" indent="0">
              <a:buNone/>
            </a:pPr>
            <a:endParaRPr lang="en-US" sz="1600" dirty="0">
              <a:hlinkClick r:id="rId2"/>
            </a:endParaRPr>
          </a:p>
          <a:p>
            <a:pPr marL="0" indent="0">
              <a:buNone/>
            </a:pPr>
            <a:r>
              <a:rPr lang="en-US" sz="1600" dirty="0">
                <a:hlinkClick r:id="rId2"/>
              </a:rPr>
              <a:t>Academic Affairs Policies and Procedures – Louisiana Board of Regents (laregents.edu)</a:t>
            </a:r>
            <a:endParaRPr lang="en-US" sz="2600" dirty="0">
              <a:solidFill>
                <a:srgbClr val="000000"/>
              </a:solidFill>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Coordinated Strategies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285959"/>
            <a:ext cx="8883476" cy="627063"/>
          </a:xfrm>
        </p:spPr>
        <p:txBody>
          <a:bodyPr>
            <a:normAutofit/>
          </a:bodyPr>
          <a:lstStyle/>
          <a:p>
            <a:r>
              <a:rPr lang="en-US" sz="2800" dirty="0"/>
              <a:t>Policies and Guidance Developed or Expanded:</a:t>
            </a:r>
          </a:p>
        </p:txBody>
      </p:sp>
      <p:sp>
        <p:nvSpPr>
          <p:cNvPr id="5" name="TextBox 4">
            <a:extLst>
              <a:ext uri="{FF2B5EF4-FFF2-40B4-BE49-F238E27FC236}">
                <a16:creationId xmlns:a16="http://schemas.microsoft.com/office/drawing/2014/main" id="{0679C3DB-5778-BE86-8AD0-A201B3639033}"/>
              </a:ext>
            </a:extLst>
          </p:cNvPr>
          <p:cNvSpPr txBox="1"/>
          <p:nvPr/>
        </p:nvSpPr>
        <p:spPr>
          <a:xfrm>
            <a:off x="3337902" y="6308208"/>
            <a:ext cx="7737722" cy="369332"/>
          </a:xfrm>
          <a:prstGeom prst="rect">
            <a:avLst/>
          </a:prstGeom>
          <a:noFill/>
        </p:spPr>
        <p:txBody>
          <a:bodyPr wrap="square" rtlCol="0">
            <a:spAutoFit/>
          </a:bodyPr>
          <a:lstStyle/>
          <a:p>
            <a:r>
              <a:rPr lang="en-US" dirty="0">
                <a:solidFill>
                  <a:srgbClr val="000000"/>
                </a:solidFill>
              </a:rPr>
              <a:t>* Legislative Mandate, 2022 Session</a:t>
            </a:r>
          </a:p>
        </p:txBody>
      </p:sp>
    </p:spTree>
    <p:extLst>
      <p:ext uri="{BB962C8B-B14F-4D97-AF65-F5344CB8AC3E}">
        <p14:creationId xmlns:p14="http://schemas.microsoft.com/office/powerpoint/2010/main" val="267530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053403" y="1681632"/>
            <a:ext cx="9138597" cy="4957915"/>
          </a:xfrm>
        </p:spPr>
        <p:txBody>
          <a:bodyPr>
            <a:noAutofit/>
          </a:bodyPr>
          <a:lstStyle/>
          <a:p>
            <a:pPr marL="0" indent="0" algn="ctr" fontAlgn="base">
              <a:lnSpc>
                <a:spcPct val="107000"/>
              </a:lnSpc>
              <a:spcBef>
                <a:spcPts val="0"/>
              </a:spcBef>
              <a:buNone/>
            </a:pPr>
            <a:r>
              <a:rPr lang="en-US" sz="1800" b="1" u="sng" dirty="0">
                <a:solidFill>
                  <a:srgbClr val="F2612D"/>
                </a:solidFill>
              </a:rPr>
              <a:t>Report the fields on which final admission decisions were made; </a:t>
            </a:r>
          </a:p>
          <a:p>
            <a:pPr marL="0" indent="0" algn="ctr" fontAlgn="base">
              <a:lnSpc>
                <a:spcPct val="107000"/>
              </a:lnSpc>
              <a:spcBef>
                <a:spcPts val="0"/>
              </a:spcBef>
              <a:buNone/>
            </a:pPr>
            <a:r>
              <a:rPr lang="en-US" sz="1800" b="1" u="sng" dirty="0">
                <a:solidFill>
                  <a:srgbClr val="F2612D"/>
                </a:solidFill>
              </a:rPr>
              <a:t>additional new placement options have been added</a:t>
            </a:r>
          </a:p>
          <a:p>
            <a:pPr marL="0" indent="0" algn="ctr" fontAlgn="base">
              <a:lnSpc>
                <a:spcPct val="107000"/>
              </a:lnSpc>
              <a:spcBef>
                <a:spcPts val="0"/>
              </a:spcBef>
              <a:buNone/>
            </a:pPr>
            <a:endParaRPr lang="en-US" sz="1800" b="1" u="sng" dirty="0">
              <a:solidFill>
                <a:srgbClr val="F2612D"/>
              </a:solidFill>
            </a:endParaRPr>
          </a:p>
          <a:p>
            <a:pPr marL="57150" indent="-285750" fontAlgn="base">
              <a:lnSpc>
                <a:spcPct val="107000"/>
              </a:lnSpc>
              <a:spcBef>
                <a:spcPts val="0"/>
              </a:spcBef>
              <a:buFont typeface="Wingdings" panose="05000000000000000000" pitchFamily="2" charset="2"/>
              <a:buChar char="ü"/>
            </a:pPr>
            <a:r>
              <a:rPr lang="en-US" sz="1700" dirty="0">
                <a:solidFill>
                  <a:srgbClr val="000000"/>
                </a:solidFill>
              </a:rPr>
              <a:t>This includes math and English placement </a:t>
            </a:r>
            <a:r>
              <a:rPr lang="en-US" sz="1700" b="1" u="sng" dirty="0">
                <a:solidFill>
                  <a:srgbClr val="F2612D"/>
                </a:solidFill>
              </a:rPr>
              <a:t>type</a:t>
            </a:r>
            <a:r>
              <a:rPr lang="en-US" sz="1700" dirty="0">
                <a:solidFill>
                  <a:srgbClr val="000000"/>
                </a:solidFill>
              </a:rPr>
              <a:t> and scores.</a:t>
            </a:r>
          </a:p>
          <a:p>
            <a:pPr marL="57150" indent="-285750" fontAlgn="base">
              <a:lnSpc>
                <a:spcPct val="107000"/>
              </a:lnSpc>
              <a:spcBef>
                <a:spcPts val="0"/>
              </a:spcBef>
              <a:buFont typeface="Wingdings" panose="05000000000000000000" pitchFamily="2" charset="2"/>
              <a:buChar char="ü"/>
            </a:pPr>
            <a:endParaRPr lang="en-US" sz="1700" dirty="0">
              <a:solidFill>
                <a:srgbClr val="000000"/>
              </a:solidFill>
            </a:endParaRPr>
          </a:p>
          <a:p>
            <a:pPr marL="57150" indent="-285750" fontAlgn="base">
              <a:lnSpc>
                <a:spcPct val="107000"/>
              </a:lnSpc>
              <a:spcBef>
                <a:spcPts val="0"/>
              </a:spcBef>
              <a:buFont typeface="Wingdings" panose="05000000000000000000" pitchFamily="2" charset="2"/>
              <a:buChar char="ü"/>
            </a:pPr>
            <a:r>
              <a:rPr lang="en-US" sz="1700" dirty="0">
                <a:solidFill>
                  <a:srgbClr val="000000"/>
                </a:solidFill>
              </a:rPr>
              <a:t>This includes Transfer Students.</a:t>
            </a:r>
          </a:p>
          <a:p>
            <a:pPr marL="57150" marR="0" indent="-285750" fontAlgn="base">
              <a:lnSpc>
                <a:spcPct val="107000"/>
              </a:lnSpc>
              <a:spcBef>
                <a:spcPts val="0"/>
              </a:spcBef>
              <a:spcAft>
                <a:spcPts val="0"/>
              </a:spcAft>
              <a:buFont typeface="Wingdings" panose="05000000000000000000" pitchFamily="2" charset="2"/>
              <a:buChar char="ü"/>
            </a:pPr>
            <a:endParaRPr lang="en-US" sz="1700" u="sng" dirty="0">
              <a:solidFill>
                <a:srgbClr val="000000"/>
              </a:solidFill>
              <a:effectLst/>
              <a:ea typeface="Times New Roman" panose="02020603050405020304" pitchFamily="18" charset="0"/>
              <a:cs typeface="Calibri" panose="020F0502020204030204" pitchFamily="34" charset="0"/>
            </a:endParaRPr>
          </a:p>
          <a:p>
            <a:pPr marL="57150" marR="0" indent="-285750" fontAlgn="base">
              <a:lnSpc>
                <a:spcPct val="107000"/>
              </a:lnSpc>
              <a:spcBef>
                <a:spcPts val="0"/>
              </a:spcBef>
              <a:spcAft>
                <a:spcPts val="0"/>
              </a:spcAft>
              <a:buFont typeface="Wingdings" panose="05000000000000000000" pitchFamily="2" charset="2"/>
              <a:buChar char="ü"/>
            </a:pPr>
            <a:r>
              <a:rPr lang="en-US" sz="1700" u="sng" dirty="0">
                <a:solidFill>
                  <a:srgbClr val="000000"/>
                </a:solidFill>
                <a:effectLst/>
                <a:ea typeface="Times New Roman" panose="02020603050405020304" pitchFamily="18" charset="0"/>
                <a:cs typeface="Calibri" panose="020F0502020204030204" pitchFamily="34" charset="0"/>
              </a:rPr>
              <a:t>BOR Core field</a:t>
            </a:r>
            <a:r>
              <a:rPr lang="en-US" sz="1700" dirty="0">
                <a:solidFill>
                  <a:srgbClr val="000000"/>
                </a:solidFill>
                <a:effectLst/>
                <a:ea typeface="Times New Roman" panose="02020603050405020304" pitchFamily="18" charset="0"/>
                <a:cs typeface="Calibri" panose="020F0502020204030204" pitchFamily="34" charset="0"/>
              </a:rPr>
              <a:t> required for all </a:t>
            </a:r>
            <a:r>
              <a:rPr lang="en-US" sz="1700" dirty="0">
                <a:solidFill>
                  <a:srgbClr val="000000"/>
                </a:solidFill>
                <a:effectLst/>
                <a:ea typeface="Calibri" panose="020F0502020204030204" pitchFamily="34" charset="0"/>
                <a:cs typeface="Times New Roman" panose="02020603050405020304" pitchFamily="18" charset="0"/>
              </a:rPr>
              <a:t>first-time first-year students (admission status “1”). </a:t>
            </a:r>
          </a:p>
          <a:p>
            <a:pPr marL="0" marR="0" indent="0" fontAlgn="base">
              <a:lnSpc>
                <a:spcPct val="107000"/>
              </a:lnSpc>
              <a:spcBef>
                <a:spcPts val="0"/>
              </a:spcBef>
              <a:spcAft>
                <a:spcPts val="0"/>
              </a:spcAft>
              <a:buNone/>
            </a:pPr>
            <a:endParaRPr lang="en-US" sz="1700" dirty="0">
              <a:solidFill>
                <a:srgbClr val="000000"/>
              </a:solidFill>
              <a:effectLst/>
              <a:ea typeface="Calibri" panose="020F0502020204030204" pitchFamily="34" charset="0"/>
              <a:cs typeface="Times New Roman" panose="02020603050405020304" pitchFamily="18" charset="0"/>
            </a:endParaRPr>
          </a:p>
          <a:p>
            <a:pPr marL="914400" lvl="2" fontAlgn="base">
              <a:lnSpc>
                <a:spcPct val="107000"/>
              </a:lnSpc>
              <a:spcBef>
                <a:spcPts val="0"/>
              </a:spcBef>
            </a:pPr>
            <a:r>
              <a:rPr lang="en-US" sz="1700" dirty="0">
                <a:solidFill>
                  <a:srgbClr val="000000"/>
                </a:solidFill>
                <a:effectLst/>
                <a:ea typeface="Times New Roman" panose="02020603050405020304" pitchFamily="18" charset="0"/>
                <a:cs typeface="Calibri" panose="020F0502020204030204" pitchFamily="34" charset="0"/>
              </a:rPr>
              <a:t>Y	Completed 19-unit Core </a:t>
            </a:r>
            <a:endParaRPr lang="en-US" sz="1700" dirty="0">
              <a:solidFill>
                <a:srgbClr val="000000"/>
              </a:solidFill>
              <a:effectLst/>
              <a:ea typeface="Calibri" panose="020F0502020204030204" pitchFamily="34" charset="0"/>
              <a:cs typeface="Times New Roman" panose="02020603050405020304" pitchFamily="18" charset="0"/>
            </a:endParaRPr>
          </a:p>
          <a:p>
            <a:pPr marL="914400" lvl="2" fontAlgn="base">
              <a:lnSpc>
                <a:spcPct val="107000"/>
              </a:lnSpc>
              <a:spcBef>
                <a:spcPts val="0"/>
              </a:spcBef>
            </a:pPr>
            <a:r>
              <a:rPr lang="en-US" sz="1700" dirty="0">
                <a:solidFill>
                  <a:srgbClr val="000000"/>
                </a:solidFill>
                <a:effectLst/>
                <a:ea typeface="Times New Roman" panose="02020603050405020304" pitchFamily="18" charset="0"/>
                <a:cs typeface="Calibri" panose="020F0502020204030204" pitchFamily="34" charset="0"/>
              </a:rPr>
              <a:t>S</a:t>
            </a:r>
            <a:r>
              <a:rPr lang="en-US" sz="1700" baseline="30000" dirty="0">
                <a:solidFill>
                  <a:srgbClr val="000000"/>
                </a:solidFill>
                <a:ea typeface="Times New Roman" panose="02020603050405020304" pitchFamily="18" charset="0"/>
                <a:cs typeface="Calibri" panose="020F0502020204030204" pitchFamily="34" charset="0"/>
              </a:rPr>
              <a:t>*</a:t>
            </a:r>
            <a:r>
              <a:rPr lang="en-US" sz="1700" dirty="0">
                <a:solidFill>
                  <a:srgbClr val="000000"/>
                </a:solidFill>
                <a:effectLst/>
                <a:ea typeface="Times New Roman" panose="02020603050405020304" pitchFamily="18" charset="0"/>
                <a:cs typeface="Calibri" panose="020F0502020204030204" pitchFamily="34" charset="0"/>
              </a:rPr>
              <a:t>	Completed 17 or 18 units of Core</a:t>
            </a:r>
            <a:endParaRPr lang="en-US" sz="1700" dirty="0">
              <a:solidFill>
                <a:srgbClr val="000000"/>
              </a:solidFill>
              <a:ea typeface="Times New Roman" panose="02020603050405020304" pitchFamily="18" charset="0"/>
              <a:cs typeface="Times New Roman" panose="02020603050405020304" pitchFamily="18" charset="0"/>
            </a:endParaRPr>
          </a:p>
          <a:p>
            <a:pPr marL="914400" lvl="2" fontAlgn="base">
              <a:lnSpc>
                <a:spcPct val="107000"/>
              </a:lnSpc>
              <a:spcBef>
                <a:spcPts val="0"/>
              </a:spcBef>
            </a:pPr>
            <a:r>
              <a:rPr lang="en-US" sz="1700" dirty="0">
                <a:solidFill>
                  <a:srgbClr val="000000"/>
                </a:solidFill>
                <a:effectLst/>
                <a:ea typeface="Times New Roman" panose="02020603050405020304" pitchFamily="18" charset="0"/>
                <a:cs typeface="Calibri" panose="020F0502020204030204" pitchFamily="34" charset="0"/>
              </a:rPr>
              <a:t>O</a:t>
            </a:r>
            <a:r>
              <a:rPr lang="en-US" sz="1700" baseline="30000" dirty="0">
                <a:solidFill>
                  <a:srgbClr val="000000"/>
                </a:solidFill>
                <a:ea typeface="Times New Roman" panose="02020603050405020304" pitchFamily="18" charset="0"/>
                <a:cs typeface="Calibri" panose="020F0502020204030204" pitchFamily="34" charset="0"/>
              </a:rPr>
              <a:t>*</a:t>
            </a:r>
            <a:r>
              <a:rPr lang="en-US" sz="1700" dirty="0">
                <a:solidFill>
                  <a:srgbClr val="000000"/>
                </a:solidFill>
                <a:effectLst/>
                <a:ea typeface="Times New Roman" panose="02020603050405020304" pitchFamily="18" charset="0"/>
                <a:cs typeface="Calibri" panose="020F0502020204030204" pitchFamily="34" charset="0"/>
              </a:rPr>
              <a:t>	Completed fewer than 17 units of Core </a:t>
            </a:r>
            <a:endParaRPr lang="en-US" sz="1700" dirty="0">
              <a:solidFill>
                <a:srgbClr val="000000"/>
              </a:solidFill>
              <a:effectLst/>
              <a:ea typeface="Calibri" panose="020F0502020204030204" pitchFamily="34" charset="0"/>
              <a:cs typeface="Times New Roman" panose="02020603050405020304" pitchFamily="18" charset="0"/>
            </a:endParaRPr>
          </a:p>
          <a:p>
            <a:pPr marL="914400" lvl="2" fontAlgn="base">
              <a:lnSpc>
                <a:spcPct val="107000"/>
              </a:lnSpc>
              <a:spcBef>
                <a:spcPts val="0"/>
              </a:spcBef>
            </a:pPr>
            <a:r>
              <a:rPr lang="en-US" sz="1700" dirty="0">
                <a:solidFill>
                  <a:srgbClr val="000000"/>
                </a:solidFill>
                <a:effectLst/>
                <a:ea typeface="Times New Roman" panose="02020603050405020304" pitchFamily="18" charset="0"/>
                <a:cs typeface="Calibri" panose="020F0502020204030204" pitchFamily="34" charset="0"/>
              </a:rPr>
              <a:t>H	Alternative HS Credential (</a:t>
            </a:r>
            <a:r>
              <a:rPr lang="en-US" sz="1700" dirty="0" err="1">
                <a:solidFill>
                  <a:srgbClr val="000000"/>
                </a:solidFill>
                <a:effectLst/>
                <a:ea typeface="Times New Roman" panose="02020603050405020304" pitchFamily="18" charset="0"/>
                <a:cs typeface="Calibri" panose="020F0502020204030204" pitchFamily="34" charset="0"/>
              </a:rPr>
              <a:t>HiSET</a:t>
            </a:r>
            <a:r>
              <a:rPr lang="en-US" sz="1700" dirty="0">
                <a:solidFill>
                  <a:srgbClr val="000000"/>
                </a:solidFill>
                <a:effectLst/>
                <a:ea typeface="Times New Roman" panose="02020603050405020304" pitchFamily="18" charset="0"/>
                <a:cs typeface="Calibri" panose="020F0502020204030204" pitchFamily="34" charset="0"/>
              </a:rPr>
              <a:t>, GED, NRS)  </a:t>
            </a:r>
            <a:endParaRPr lang="en-US" sz="1700" dirty="0">
              <a:solidFill>
                <a:srgbClr val="000000"/>
              </a:solidFill>
              <a:effectLst/>
              <a:ea typeface="Calibri" panose="020F0502020204030204" pitchFamily="34" charset="0"/>
              <a:cs typeface="Times New Roman" panose="02020603050405020304" pitchFamily="18" charset="0"/>
            </a:endParaRPr>
          </a:p>
          <a:p>
            <a:pPr marL="914400" lvl="2" fontAlgn="base">
              <a:lnSpc>
                <a:spcPct val="107000"/>
              </a:lnSpc>
              <a:spcBef>
                <a:spcPts val="0"/>
              </a:spcBef>
            </a:pPr>
            <a:r>
              <a:rPr lang="en-US" sz="1700" dirty="0">
                <a:solidFill>
                  <a:srgbClr val="000000"/>
                </a:solidFill>
                <a:effectLst/>
                <a:ea typeface="Times New Roman" panose="02020603050405020304" pitchFamily="18" charset="0"/>
                <a:cs typeface="Calibri" panose="020F0502020204030204" pitchFamily="34" charset="0"/>
              </a:rPr>
              <a:t>I	Graduated from a non-US secondary institution </a:t>
            </a:r>
            <a:endParaRPr lang="en-US" sz="1700" dirty="0">
              <a:solidFill>
                <a:srgbClr val="000000"/>
              </a:solidFill>
              <a:ea typeface="Times New Roman" panose="02020603050405020304" pitchFamily="18" charset="0"/>
              <a:cs typeface="Times New Roman" panose="02020603050405020304" pitchFamily="18" charset="0"/>
            </a:endParaRPr>
          </a:p>
          <a:p>
            <a:pPr marL="914400" lvl="2" fontAlgn="base">
              <a:lnSpc>
                <a:spcPct val="107000"/>
              </a:lnSpc>
              <a:spcBef>
                <a:spcPts val="0"/>
              </a:spcBef>
            </a:pPr>
            <a:r>
              <a:rPr lang="en-US" sz="1700" dirty="0">
                <a:solidFill>
                  <a:srgbClr val="000000"/>
                </a:solidFill>
                <a:effectLst/>
                <a:ea typeface="Times New Roman" panose="02020603050405020304" pitchFamily="18" charset="0"/>
              </a:rPr>
              <a:t>N	Did not complete Core</a:t>
            </a:r>
          </a:p>
          <a:p>
            <a:pPr marL="685800" lvl="2" indent="0" fontAlgn="base">
              <a:lnSpc>
                <a:spcPct val="107000"/>
              </a:lnSpc>
              <a:spcBef>
                <a:spcPts val="0"/>
              </a:spcBef>
              <a:buNone/>
            </a:pPr>
            <a:endParaRPr lang="en-US" sz="1700" dirty="0">
              <a:solidFill>
                <a:srgbClr val="000000"/>
              </a:solidFill>
              <a:ea typeface="Times New Roman" panose="02020603050405020304" pitchFamily="18" charset="0"/>
            </a:endParaRPr>
          </a:p>
          <a:p>
            <a:pPr marL="228600" lvl="1" indent="0" fontAlgn="base">
              <a:lnSpc>
                <a:spcPct val="107000"/>
              </a:lnSpc>
              <a:spcBef>
                <a:spcPts val="0"/>
              </a:spcBef>
              <a:buNone/>
            </a:pPr>
            <a:r>
              <a:rPr lang="en-US" sz="1700" dirty="0">
                <a:solidFill>
                  <a:srgbClr val="000000"/>
                </a:solidFill>
                <a:ea typeface="Times New Roman" panose="02020603050405020304" pitchFamily="18" charset="0"/>
              </a:rPr>
              <a:t>   </a:t>
            </a:r>
            <a:r>
              <a:rPr lang="en-US" sz="1700" dirty="0">
                <a:solidFill>
                  <a:srgbClr val="000000"/>
                </a:solidFill>
                <a:effectLst/>
                <a:ea typeface="Times New Roman" panose="02020603050405020304" pitchFamily="18" charset="0"/>
              </a:rPr>
              <a:t>*</a:t>
            </a:r>
            <a:r>
              <a:rPr lang="en-US" sz="1400" i="1" dirty="0">
                <a:solidFill>
                  <a:srgbClr val="000000"/>
                </a:solidFill>
                <a:effectLst/>
                <a:ea typeface="Times New Roman" panose="02020603050405020304" pitchFamily="18" charset="0"/>
              </a:rPr>
              <a:t>To meet admission requirements, minimum credit hours and GPA are also needed.</a:t>
            </a:r>
          </a:p>
          <a:p>
            <a:pPr marL="228600" lvl="1" indent="0" fontAlgn="base">
              <a:lnSpc>
                <a:spcPct val="107000"/>
              </a:lnSpc>
              <a:spcBef>
                <a:spcPts val="0"/>
              </a:spcBef>
              <a:buNone/>
            </a:pPr>
            <a:endParaRPr lang="en-US" sz="1700" dirty="0">
              <a:solidFill>
                <a:srgbClr val="000000"/>
              </a:solidFill>
              <a:effectLst/>
              <a:ea typeface="Times New Roman" panose="02020603050405020304" pitchFamily="18" charset="0"/>
            </a:endParaRPr>
          </a:p>
          <a:p>
            <a:pPr marL="228600" lvl="1" indent="0" fontAlgn="base">
              <a:lnSpc>
                <a:spcPct val="107000"/>
              </a:lnSpc>
              <a:spcBef>
                <a:spcPts val="0"/>
              </a:spcBef>
              <a:buNone/>
            </a:pPr>
            <a:endParaRPr lang="en-US" sz="1700" dirty="0">
              <a:solidFill>
                <a:srgbClr val="000000"/>
              </a:solidFill>
              <a:effectLst/>
              <a:ea typeface="Times New Roman" panose="02020603050405020304" pitchFamily="18" charset="0"/>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Strategies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Minimum Admissions Standards</a:t>
            </a:r>
          </a:p>
        </p:txBody>
      </p:sp>
    </p:spTree>
    <p:extLst>
      <p:ext uri="{BB962C8B-B14F-4D97-AF65-F5344CB8AC3E}">
        <p14:creationId xmlns:p14="http://schemas.microsoft.com/office/powerpoint/2010/main" val="36341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053403" y="1681632"/>
            <a:ext cx="9043117" cy="4957915"/>
          </a:xfrm>
        </p:spPr>
        <p:txBody>
          <a:bodyPr>
            <a:noAutofit/>
          </a:bodyPr>
          <a:lstStyle/>
          <a:p>
            <a:pPr marL="0" indent="0" algn="ctr" fontAlgn="base">
              <a:lnSpc>
                <a:spcPct val="107000"/>
              </a:lnSpc>
              <a:spcBef>
                <a:spcPts val="0"/>
              </a:spcBef>
              <a:buNone/>
            </a:pPr>
            <a:r>
              <a:rPr lang="en-US" sz="1800" b="1" u="sng" dirty="0">
                <a:solidFill>
                  <a:srgbClr val="F2612D"/>
                </a:solidFill>
              </a:rPr>
              <a:t>Report the fields on which final admission decisions were made; </a:t>
            </a:r>
          </a:p>
          <a:p>
            <a:pPr marL="0" indent="0" algn="ctr" fontAlgn="base">
              <a:lnSpc>
                <a:spcPct val="107000"/>
              </a:lnSpc>
              <a:spcBef>
                <a:spcPts val="0"/>
              </a:spcBef>
              <a:buNone/>
            </a:pPr>
            <a:r>
              <a:rPr lang="en-US" sz="1800" b="1" u="sng" dirty="0">
                <a:solidFill>
                  <a:srgbClr val="F2612D"/>
                </a:solidFill>
              </a:rPr>
              <a:t>additional new placement options have been added</a:t>
            </a:r>
          </a:p>
          <a:p>
            <a:pPr marL="228600" lvl="1" indent="0" fontAlgn="base">
              <a:lnSpc>
                <a:spcPct val="107000"/>
              </a:lnSpc>
              <a:spcBef>
                <a:spcPts val="0"/>
              </a:spcBef>
              <a:buNone/>
            </a:pPr>
            <a:endParaRPr lang="en-US" sz="1700" dirty="0">
              <a:solidFill>
                <a:srgbClr val="000000"/>
              </a:solidFill>
              <a:effectLst/>
              <a:ea typeface="Times New Roman" panose="02020603050405020304" pitchFamily="18" charset="0"/>
            </a:endParaRPr>
          </a:p>
          <a:p>
            <a:pPr marL="514350" lvl="1" indent="-285750" fontAlgn="base">
              <a:lnSpc>
                <a:spcPct val="107000"/>
              </a:lnSpc>
              <a:spcBef>
                <a:spcPts val="0"/>
              </a:spcBef>
              <a:buFont typeface="Wingdings" panose="05000000000000000000" pitchFamily="2" charset="2"/>
              <a:buChar char="ü"/>
            </a:pPr>
            <a:r>
              <a:rPr lang="en-US" sz="1700" dirty="0">
                <a:solidFill>
                  <a:srgbClr val="000000"/>
                </a:solidFill>
              </a:rPr>
              <a:t>Exceptions have options other than Y or N:</a:t>
            </a:r>
          </a:p>
          <a:p>
            <a:pPr marL="228600" lvl="1" indent="0" fontAlgn="base">
              <a:lnSpc>
                <a:spcPct val="107000"/>
              </a:lnSpc>
              <a:spcBef>
                <a:spcPts val="0"/>
              </a:spcBef>
              <a:buNone/>
            </a:pPr>
            <a:endParaRPr lang="en-US" sz="1700" dirty="0">
              <a:solidFill>
                <a:srgbClr val="000000"/>
              </a:solidFill>
            </a:endParaRPr>
          </a:p>
          <a:p>
            <a:pPr marL="914400" lvl="2" fontAlgn="base">
              <a:lnSpc>
                <a:spcPct val="107000"/>
              </a:lnSpc>
              <a:spcBef>
                <a:spcPts val="0"/>
              </a:spcBef>
            </a:pPr>
            <a:r>
              <a:rPr lang="en-US" sz="1700" dirty="0">
                <a:solidFill>
                  <a:srgbClr val="000000"/>
                </a:solidFill>
                <a:cs typeface="Calibri" panose="020F0502020204030204" pitchFamily="34" charset="0"/>
              </a:rPr>
              <a:t>S        	Attended a Summer provisional program and met associated 	requirements.</a:t>
            </a:r>
          </a:p>
          <a:p>
            <a:pPr marL="914400" lvl="2" fontAlgn="base">
              <a:lnSpc>
                <a:spcPct val="107000"/>
              </a:lnSpc>
              <a:spcBef>
                <a:spcPts val="0"/>
              </a:spcBef>
            </a:pPr>
            <a:r>
              <a:rPr lang="en-US" sz="1700" dirty="0">
                <a:solidFill>
                  <a:srgbClr val="000000"/>
                </a:solidFill>
                <a:cs typeface="Calibri" panose="020F0502020204030204" pitchFamily="34" charset="0"/>
              </a:rPr>
              <a:t>I    	International or Out of State allowable non-resident, 100 enrollments 	maximum, </a:t>
            </a:r>
            <a:r>
              <a:rPr lang="en-US" sz="1700" b="1" u="sng" dirty="0">
                <a:solidFill>
                  <a:srgbClr val="F2612D"/>
                </a:solidFill>
                <a:cs typeface="Calibri" panose="020F0502020204030204" pitchFamily="34" charset="0"/>
              </a:rPr>
              <a:t>inclusive of first-time and transfers</a:t>
            </a:r>
            <a:r>
              <a:rPr lang="en-US" sz="1700" dirty="0">
                <a:solidFill>
                  <a:srgbClr val="000000"/>
                </a:solidFill>
                <a:cs typeface="Calibri" panose="020F0502020204030204" pitchFamily="34" charset="0"/>
              </a:rPr>
              <a:t>).</a:t>
            </a:r>
            <a:endParaRPr lang="en-US" sz="1700" dirty="0">
              <a:solidFill>
                <a:srgbClr val="000000"/>
              </a:solidFill>
              <a:effectLst/>
              <a:ea typeface="Times New Roman" panose="02020603050405020304" pitchFamily="18" charset="0"/>
            </a:endParaRPr>
          </a:p>
          <a:p>
            <a:pPr marL="228600" lvl="1" indent="0" fontAlgn="base">
              <a:lnSpc>
                <a:spcPct val="107000"/>
              </a:lnSpc>
              <a:spcBef>
                <a:spcPts val="0"/>
              </a:spcBef>
              <a:buNone/>
            </a:pPr>
            <a:endParaRPr lang="en-US" sz="1700" dirty="0">
              <a:solidFill>
                <a:srgbClr val="000000"/>
              </a:solidFill>
              <a:effectLst/>
              <a:ea typeface="Times New Roman" panose="02020603050405020304" pitchFamily="18" charset="0"/>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Strategies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Minimum Admissions Standards</a:t>
            </a:r>
          </a:p>
        </p:txBody>
      </p:sp>
    </p:spTree>
    <p:extLst>
      <p:ext uri="{BB962C8B-B14F-4D97-AF65-F5344CB8AC3E}">
        <p14:creationId xmlns:p14="http://schemas.microsoft.com/office/powerpoint/2010/main" val="81325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104147" y="1607704"/>
            <a:ext cx="8992373" cy="5271570"/>
          </a:xfrm>
        </p:spPr>
        <p:txBody>
          <a:bodyPr>
            <a:noAutofit/>
          </a:bodyPr>
          <a:lstStyle/>
          <a:p>
            <a:pPr marL="0" indent="0" algn="ctr" fontAlgn="base">
              <a:lnSpc>
                <a:spcPct val="107000"/>
              </a:lnSpc>
              <a:spcBef>
                <a:spcPts val="0"/>
              </a:spcBef>
              <a:buNone/>
            </a:pPr>
            <a:r>
              <a:rPr lang="en-US" sz="1800" b="1" u="sng" dirty="0">
                <a:solidFill>
                  <a:srgbClr val="F2612D"/>
                </a:solidFill>
              </a:rPr>
              <a:t>Report the fields on which final placement decisions were made; additional new assessment options have been added.</a:t>
            </a:r>
          </a:p>
          <a:p>
            <a:pPr marL="0" indent="0" algn="ctr" fontAlgn="base">
              <a:lnSpc>
                <a:spcPct val="107000"/>
              </a:lnSpc>
              <a:spcBef>
                <a:spcPts val="0"/>
              </a:spcBef>
              <a:buNone/>
            </a:pPr>
            <a:endParaRPr lang="en-US" sz="1800" b="1" u="sng" dirty="0">
              <a:solidFill>
                <a:srgbClr val="F2612D"/>
              </a:solidFill>
            </a:endParaRPr>
          </a:p>
          <a:p>
            <a:pPr marL="57150" indent="-285750" fontAlgn="base">
              <a:lnSpc>
                <a:spcPct val="107000"/>
              </a:lnSpc>
              <a:spcBef>
                <a:spcPts val="0"/>
              </a:spcBef>
              <a:buFont typeface="Wingdings" panose="05000000000000000000" pitchFamily="2" charset="2"/>
              <a:buChar char="ü"/>
            </a:pPr>
            <a:r>
              <a:rPr lang="en-US" sz="1400" dirty="0">
                <a:solidFill>
                  <a:srgbClr val="000000"/>
                </a:solidFill>
              </a:rPr>
              <a:t>If placement scores are not met, students </a:t>
            </a:r>
            <a:r>
              <a:rPr lang="en-US" sz="1400" b="1" u="sng" dirty="0">
                <a:solidFill>
                  <a:srgbClr val="F2612D"/>
                </a:solidFill>
              </a:rPr>
              <a:t>MUST</a:t>
            </a:r>
            <a:r>
              <a:rPr lang="en-US" sz="1400" dirty="0">
                <a:solidFill>
                  <a:srgbClr val="000000"/>
                </a:solidFill>
              </a:rPr>
              <a:t> be enrolled in Corequisite Learning Support, wherein students are placed directly into a gateway course accompanied by an aligned academic support course in the same academic term (the corequisite course).</a:t>
            </a:r>
          </a:p>
          <a:p>
            <a:pPr marL="0" indent="0" fontAlgn="base">
              <a:lnSpc>
                <a:spcPct val="107000"/>
              </a:lnSpc>
              <a:spcBef>
                <a:spcPts val="0"/>
              </a:spcBef>
              <a:buNone/>
            </a:pPr>
            <a:endParaRPr lang="en-US" sz="1400" dirty="0">
              <a:solidFill>
                <a:srgbClr val="000000"/>
              </a:solidFill>
            </a:endParaRPr>
          </a:p>
          <a:p>
            <a:pPr marL="57150" indent="-285750" fontAlgn="base">
              <a:lnSpc>
                <a:spcPct val="107000"/>
              </a:lnSpc>
              <a:spcBef>
                <a:spcPts val="0"/>
              </a:spcBef>
              <a:buFont typeface="Wingdings" panose="05000000000000000000" pitchFamily="2" charset="2"/>
              <a:buChar char="ü"/>
            </a:pPr>
            <a:r>
              <a:rPr lang="en-US" sz="1400" dirty="0">
                <a:solidFill>
                  <a:srgbClr val="000000"/>
                </a:solidFill>
              </a:rPr>
              <a:t>Reporting applies to ALL students enrolling in a gateway course. It is not limited to First-Time-in College (FTIC).</a:t>
            </a:r>
          </a:p>
          <a:p>
            <a:pPr marL="0" indent="0" fontAlgn="base">
              <a:lnSpc>
                <a:spcPct val="107000"/>
              </a:lnSpc>
              <a:spcBef>
                <a:spcPts val="0"/>
              </a:spcBef>
              <a:buNone/>
            </a:pPr>
            <a:endParaRPr lang="en-US" sz="1400" dirty="0">
              <a:solidFill>
                <a:srgbClr val="000000"/>
              </a:solidFill>
            </a:endParaRPr>
          </a:p>
          <a:p>
            <a:pPr marL="57150" indent="-285750" fontAlgn="base">
              <a:lnSpc>
                <a:spcPct val="107000"/>
              </a:lnSpc>
              <a:spcBef>
                <a:spcPts val="0"/>
              </a:spcBef>
              <a:buFont typeface="Wingdings" panose="05000000000000000000" pitchFamily="2" charset="2"/>
              <a:buChar char="ü"/>
            </a:pPr>
            <a:r>
              <a:rPr lang="en-US" sz="1400" dirty="0">
                <a:solidFill>
                  <a:srgbClr val="000000"/>
                </a:solidFill>
                <a:cs typeface="Calibri" panose="020F0502020204030204" pitchFamily="34" charset="0"/>
              </a:rPr>
              <a:t>Reporting for co-req is limited to gateway courses:</a:t>
            </a:r>
            <a:endParaRPr lang="en-US" sz="1400" dirty="0">
              <a:solidFill>
                <a:srgbClr val="000000"/>
              </a:solidFill>
            </a:endParaRPr>
          </a:p>
          <a:p>
            <a:pPr marL="514350" lvl="1" indent="-285750" fontAlgn="base">
              <a:lnSpc>
                <a:spcPct val="107000"/>
              </a:lnSpc>
              <a:spcBef>
                <a:spcPts val="0"/>
              </a:spcBef>
            </a:pPr>
            <a:r>
              <a:rPr lang="en-US" sz="1400" dirty="0">
                <a:solidFill>
                  <a:srgbClr val="000000"/>
                </a:solidFill>
              </a:rPr>
              <a:t>CENL	1013	English Composition I</a:t>
            </a:r>
          </a:p>
          <a:p>
            <a:pPr marL="514350" lvl="1" indent="-285750" fontAlgn="base">
              <a:lnSpc>
                <a:spcPct val="107000"/>
              </a:lnSpc>
              <a:spcBef>
                <a:spcPts val="0"/>
              </a:spcBef>
            </a:pPr>
            <a:r>
              <a:rPr lang="en-US" sz="1400" dirty="0">
                <a:solidFill>
                  <a:srgbClr val="000000"/>
                </a:solidFill>
              </a:rPr>
              <a:t>CMAT	1103	Contemporary Mathematics</a:t>
            </a:r>
          </a:p>
          <a:p>
            <a:pPr marL="514350" lvl="1" indent="-285750" fontAlgn="base">
              <a:lnSpc>
                <a:spcPct val="107000"/>
              </a:lnSpc>
              <a:spcBef>
                <a:spcPts val="0"/>
              </a:spcBef>
            </a:pPr>
            <a:r>
              <a:rPr lang="en-US" sz="1400" dirty="0">
                <a:solidFill>
                  <a:srgbClr val="000000"/>
                </a:solidFill>
              </a:rPr>
              <a:t>CMAT	1203	Applied Algebra</a:t>
            </a:r>
          </a:p>
          <a:p>
            <a:pPr marL="514350" lvl="1" indent="-285750" fontAlgn="base">
              <a:lnSpc>
                <a:spcPct val="107000"/>
              </a:lnSpc>
              <a:spcBef>
                <a:spcPts val="0"/>
              </a:spcBef>
            </a:pPr>
            <a:r>
              <a:rPr lang="en-US" sz="1400" dirty="0">
                <a:solidFill>
                  <a:srgbClr val="000000"/>
                </a:solidFill>
              </a:rPr>
              <a:t>CMAT	1204	The Nature of Mathematics</a:t>
            </a:r>
          </a:p>
          <a:p>
            <a:pPr marL="514350" lvl="1" indent="-285750" fontAlgn="base">
              <a:lnSpc>
                <a:spcPct val="107000"/>
              </a:lnSpc>
              <a:spcBef>
                <a:spcPts val="0"/>
              </a:spcBef>
            </a:pPr>
            <a:r>
              <a:rPr lang="en-US" sz="1400" dirty="0">
                <a:solidFill>
                  <a:srgbClr val="000000"/>
                </a:solidFill>
              </a:rPr>
              <a:t>CMAT	1213	College Algebra</a:t>
            </a:r>
          </a:p>
          <a:p>
            <a:pPr marL="514350" lvl="1" indent="-285750" fontAlgn="base">
              <a:lnSpc>
                <a:spcPct val="107000"/>
              </a:lnSpc>
              <a:spcBef>
                <a:spcPts val="0"/>
              </a:spcBef>
            </a:pPr>
            <a:r>
              <a:rPr lang="en-US" sz="1400" dirty="0">
                <a:solidFill>
                  <a:srgbClr val="000000"/>
                </a:solidFill>
              </a:rPr>
              <a:t>CMAT	1313	Finite Mathematics</a:t>
            </a:r>
          </a:p>
          <a:p>
            <a:pPr marL="514350" lvl="1" indent="-285750" fontAlgn="base">
              <a:lnSpc>
                <a:spcPct val="107000"/>
              </a:lnSpc>
              <a:spcBef>
                <a:spcPts val="0"/>
              </a:spcBef>
            </a:pPr>
            <a:endParaRPr lang="en-US" sz="1400" dirty="0">
              <a:solidFill>
                <a:srgbClr val="000000"/>
              </a:solidFill>
            </a:endParaRPr>
          </a:p>
          <a:p>
            <a:pPr marL="57150" marR="0" indent="-285750" fontAlgn="base">
              <a:lnSpc>
                <a:spcPct val="107000"/>
              </a:lnSpc>
              <a:spcBef>
                <a:spcPts val="0"/>
              </a:spcBef>
              <a:spcAft>
                <a:spcPts val="0"/>
              </a:spcAft>
              <a:buFont typeface="Wingdings" panose="05000000000000000000" pitchFamily="2" charset="2"/>
              <a:buChar char="ü"/>
            </a:pPr>
            <a:r>
              <a:rPr lang="en-US" sz="1400" dirty="0">
                <a:solidFill>
                  <a:srgbClr val="000000"/>
                </a:solidFill>
                <a:effectLst/>
                <a:ea typeface="Times New Roman" panose="02020603050405020304" pitchFamily="18" charset="0"/>
                <a:cs typeface="Calibri" panose="020F0502020204030204" pitchFamily="34" charset="0"/>
              </a:rPr>
              <a:t>Gateway </a:t>
            </a:r>
            <a:r>
              <a:rPr lang="en-US" sz="1400" dirty="0">
                <a:solidFill>
                  <a:srgbClr val="000000"/>
                </a:solidFill>
                <a:ea typeface="Times New Roman" panose="02020603050405020304" pitchFamily="18" charset="0"/>
                <a:cs typeface="Calibri" panose="020F0502020204030204" pitchFamily="34" charset="0"/>
              </a:rPr>
              <a:t>courses MUST be on</a:t>
            </a:r>
            <a:r>
              <a:rPr lang="en-US" sz="1400" dirty="0">
                <a:solidFill>
                  <a:srgbClr val="000000"/>
                </a:solidFill>
                <a:effectLst/>
                <a:ea typeface="Times New Roman" panose="02020603050405020304" pitchFamily="18" charset="0"/>
                <a:cs typeface="Calibri" panose="020F0502020204030204" pitchFamily="34" charset="0"/>
              </a:rPr>
              <a:t> the Statewide Articulation Matrix and must be recognized as satisfying the mathematics general education requirement and be on the math pathway for the student’s program of study. Co-requisite courses are NOT on the matrix and should be flagged with “C”.</a:t>
            </a: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Guidelines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Gateway Math &amp; English Course Placement (AA 2.18)</a:t>
            </a:r>
          </a:p>
        </p:txBody>
      </p:sp>
    </p:spTree>
    <p:extLst>
      <p:ext uri="{BB962C8B-B14F-4D97-AF65-F5344CB8AC3E}">
        <p14:creationId xmlns:p14="http://schemas.microsoft.com/office/powerpoint/2010/main" val="191151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084723" y="1681632"/>
            <a:ext cx="9107277" cy="5271570"/>
          </a:xfrm>
        </p:spPr>
        <p:txBody>
          <a:bodyPr>
            <a:normAutofit lnSpcReduction="10000"/>
          </a:bodyPr>
          <a:lstStyle/>
          <a:p>
            <a:pPr marL="57150" indent="-285750" fontAlgn="base">
              <a:lnSpc>
                <a:spcPct val="107000"/>
              </a:lnSpc>
              <a:spcBef>
                <a:spcPts val="0"/>
              </a:spcBef>
              <a:buFont typeface="Wingdings" panose="05000000000000000000" pitchFamily="2" charset="2"/>
              <a:buChar char="ü"/>
            </a:pPr>
            <a:r>
              <a:rPr lang="en-US" sz="1800" dirty="0">
                <a:solidFill>
                  <a:srgbClr val="000000"/>
                </a:solidFill>
              </a:rPr>
              <a:t>The minimum requirements to enroll in dual enrollment differ based on type of entry:</a:t>
            </a:r>
          </a:p>
          <a:p>
            <a:pPr marL="914400" lvl="2" fontAlgn="base">
              <a:lnSpc>
                <a:spcPct val="107000"/>
              </a:lnSpc>
              <a:spcBef>
                <a:spcPts val="0"/>
              </a:spcBef>
            </a:pPr>
            <a:r>
              <a:rPr lang="en-US" sz="1800" dirty="0">
                <a:solidFill>
                  <a:srgbClr val="000000"/>
                </a:solidFill>
                <a:cs typeface="Calibri" panose="020F0502020204030204" pitchFamily="34" charset="0"/>
              </a:rPr>
              <a:t>Academic Dual Enrollment Courses</a:t>
            </a:r>
          </a:p>
          <a:p>
            <a:pPr marL="914400" lvl="2" fontAlgn="base">
              <a:lnSpc>
                <a:spcPct val="107000"/>
              </a:lnSpc>
              <a:spcBef>
                <a:spcPts val="0"/>
              </a:spcBef>
            </a:pPr>
            <a:r>
              <a:rPr lang="en-US" sz="1800" dirty="0">
                <a:solidFill>
                  <a:srgbClr val="000000"/>
                </a:solidFill>
                <a:cs typeface="Calibri" panose="020F0502020204030204" pitchFamily="34" charset="0"/>
              </a:rPr>
              <a:t>Technical Dual Enrollment Courses </a:t>
            </a:r>
          </a:p>
          <a:p>
            <a:pPr marL="685800" lvl="2" indent="0" fontAlgn="base">
              <a:lnSpc>
                <a:spcPct val="107000"/>
              </a:lnSpc>
              <a:spcBef>
                <a:spcPts val="0"/>
              </a:spcBef>
              <a:buNone/>
            </a:pPr>
            <a:endParaRPr lang="en-US" sz="1800" dirty="0">
              <a:solidFill>
                <a:srgbClr val="000000"/>
              </a:solidFill>
              <a:cs typeface="Calibri" panose="020F0502020204030204" pitchFamily="34" charset="0"/>
            </a:endParaRPr>
          </a:p>
          <a:p>
            <a:pPr marL="57150" indent="-285750" fontAlgn="base">
              <a:lnSpc>
                <a:spcPct val="107000"/>
              </a:lnSpc>
              <a:spcBef>
                <a:spcPts val="0"/>
              </a:spcBef>
              <a:buFont typeface="Wingdings" panose="05000000000000000000" pitchFamily="2" charset="2"/>
              <a:buChar char="ü"/>
            </a:pPr>
            <a:r>
              <a:rPr lang="en-US" sz="1800" dirty="0">
                <a:solidFill>
                  <a:srgbClr val="000000"/>
                </a:solidFill>
              </a:rPr>
              <a:t>This includes math and English placement </a:t>
            </a:r>
            <a:r>
              <a:rPr lang="en-US" sz="1800" b="1" u="sng" dirty="0">
                <a:solidFill>
                  <a:srgbClr val="F2612D"/>
                </a:solidFill>
              </a:rPr>
              <a:t>type</a:t>
            </a:r>
            <a:r>
              <a:rPr lang="en-US" sz="1800" dirty="0">
                <a:solidFill>
                  <a:srgbClr val="000000"/>
                </a:solidFill>
              </a:rPr>
              <a:t> and scores (if applicable)</a:t>
            </a:r>
          </a:p>
          <a:p>
            <a:pPr marL="0" indent="0" fontAlgn="base">
              <a:lnSpc>
                <a:spcPct val="107000"/>
              </a:lnSpc>
              <a:spcBef>
                <a:spcPts val="0"/>
              </a:spcBef>
              <a:buNone/>
            </a:pPr>
            <a:endParaRPr lang="en-US" sz="1800" dirty="0">
              <a:solidFill>
                <a:srgbClr val="000000"/>
              </a:solidFill>
            </a:endParaRPr>
          </a:p>
          <a:p>
            <a:pPr marL="57150" indent="-285750" fontAlgn="base">
              <a:lnSpc>
                <a:spcPct val="107000"/>
              </a:lnSpc>
              <a:spcBef>
                <a:spcPts val="0"/>
              </a:spcBef>
              <a:buFont typeface="Wingdings" panose="05000000000000000000" pitchFamily="2" charset="2"/>
              <a:buChar char="ü"/>
            </a:pPr>
            <a:r>
              <a:rPr lang="en-US" sz="1800" dirty="0">
                <a:solidFill>
                  <a:srgbClr val="000000"/>
                </a:solidFill>
              </a:rPr>
              <a:t>High School codes will be required</a:t>
            </a:r>
          </a:p>
          <a:p>
            <a:pPr marL="0" indent="0" fontAlgn="base">
              <a:lnSpc>
                <a:spcPct val="107000"/>
              </a:lnSpc>
              <a:spcBef>
                <a:spcPts val="0"/>
              </a:spcBef>
              <a:buNone/>
            </a:pPr>
            <a:endParaRPr lang="en-US" sz="1800" dirty="0">
              <a:solidFill>
                <a:srgbClr val="000000"/>
              </a:solidFill>
              <a:cs typeface="Calibri" panose="020F0502020204030204" pitchFamily="34" charset="0"/>
            </a:endParaRPr>
          </a:p>
          <a:p>
            <a:pPr marL="57150" indent="-285750" fontAlgn="base">
              <a:lnSpc>
                <a:spcPct val="107000"/>
              </a:lnSpc>
              <a:spcBef>
                <a:spcPts val="0"/>
              </a:spcBef>
              <a:buFont typeface="Wingdings" panose="05000000000000000000" pitchFamily="2" charset="2"/>
              <a:buChar char="ü"/>
            </a:pPr>
            <a:r>
              <a:rPr lang="en-US" sz="1800" dirty="0">
                <a:solidFill>
                  <a:srgbClr val="000000"/>
                </a:solidFill>
              </a:rPr>
              <a:t>New admission status options:</a:t>
            </a: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C        FF (Fast Forward) CTE</a:t>
            </a: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U        FF (Fast Forward) Academic</a:t>
            </a:r>
          </a:p>
          <a:p>
            <a:pPr marL="685800" lvl="2" indent="0" fontAlgn="base">
              <a:lnSpc>
                <a:spcPct val="107000"/>
              </a:lnSpc>
              <a:spcBef>
                <a:spcPts val="0"/>
              </a:spcBef>
              <a:buNone/>
            </a:pPr>
            <a:r>
              <a:rPr lang="en-US" sz="1800" dirty="0">
                <a:solidFill>
                  <a:srgbClr val="000000"/>
                </a:solidFill>
                <a:ea typeface="Times New Roman" panose="02020603050405020304" pitchFamily="18" charset="0"/>
                <a:cs typeface="Calibri" panose="020F0502020204030204" pitchFamily="34" charset="0"/>
              </a:rPr>
              <a:t>		OR</a:t>
            </a: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X         Visiting Student</a:t>
            </a:r>
            <a:endParaRPr lang="en-US" sz="1800" dirty="0">
              <a:solidFill>
                <a:srgbClr val="000000"/>
              </a:solidFill>
            </a:endParaRPr>
          </a:p>
          <a:p>
            <a:pPr marL="57150" indent="-285750" fontAlgn="base">
              <a:lnSpc>
                <a:spcPct val="107000"/>
              </a:lnSpc>
              <a:spcBef>
                <a:spcPts val="0"/>
              </a:spcBef>
              <a:buFont typeface="Wingdings" panose="05000000000000000000" pitchFamily="2" charset="2"/>
              <a:buChar char="ü"/>
            </a:pPr>
            <a:endParaRPr lang="en-US" sz="1800" dirty="0">
              <a:solidFill>
                <a:srgbClr val="000000"/>
              </a:solidFill>
            </a:endParaRPr>
          </a:p>
          <a:p>
            <a:pPr marL="57150" marR="0" indent="-285750" fontAlgn="base">
              <a:lnSpc>
                <a:spcPct val="107000"/>
              </a:lnSpc>
              <a:spcBef>
                <a:spcPts val="0"/>
              </a:spcBef>
              <a:spcAft>
                <a:spcPts val="0"/>
              </a:spcAft>
              <a:buFont typeface="Wingdings" panose="05000000000000000000" pitchFamily="2" charset="2"/>
              <a:buChar char="ü"/>
            </a:pPr>
            <a:r>
              <a:rPr lang="en-US" sz="1800" dirty="0">
                <a:solidFill>
                  <a:srgbClr val="000000"/>
                </a:solidFill>
                <a:effectLst/>
                <a:ea typeface="Times New Roman" panose="02020603050405020304" pitchFamily="18" charset="0"/>
                <a:cs typeface="Calibri" panose="020F0502020204030204" pitchFamily="34" charset="0"/>
              </a:rPr>
              <a:t>Course Choice options:</a:t>
            </a:r>
            <a:endParaRPr lang="en-US" sz="1800" dirty="0">
              <a:solidFill>
                <a:srgbClr val="000000"/>
              </a:solidFill>
              <a:effectLst/>
              <a:ea typeface="Calibri" panose="020F0502020204030204" pitchFamily="34" charset="0"/>
              <a:cs typeface="Times New Roman" panose="02020603050405020304" pitchFamily="18" charset="0"/>
            </a:endParaRP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C = Course choice (on site) Valid for PR students only </a:t>
            </a: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D = Course choice (hybrid) Valid for PR students only </a:t>
            </a: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E = Course choice (100% online) Valid for PR students only </a:t>
            </a: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Guidelines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Dual Enrollment (with Credit Modality) (AA 2.22)</a:t>
            </a:r>
          </a:p>
          <a:p>
            <a:endParaRPr lang="en-US" sz="2400" dirty="0">
              <a:solidFill>
                <a:srgbClr val="000000"/>
              </a:solidFill>
            </a:endParaRPr>
          </a:p>
        </p:txBody>
      </p:sp>
    </p:spTree>
    <p:extLst>
      <p:ext uri="{BB962C8B-B14F-4D97-AF65-F5344CB8AC3E}">
        <p14:creationId xmlns:p14="http://schemas.microsoft.com/office/powerpoint/2010/main" val="107818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2940916" y="1681632"/>
            <a:ext cx="9202410" cy="4923063"/>
          </a:xfrm>
        </p:spPr>
        <p:txBody>
          <a:bodyPr>
            <a:noAutofit/>
          </a:bodyPr>
          <a:lstStyle/>
          <a:p>
            <a:pPr marL="228600" lvl="1" indent="0" fontAlgn="base">
              <a:lnSpc>
                <a:spcPct val="107000"/>
              </a:lnSpc>
              <a:spcBef>
                <a:spcPts val="0"/>
              </a:spcBef>
              <a:buNone/>
            </a:pPr>
            <a:r>
              <a:rPr lang="en-US" sz="1600" dirty="0">
                <a:solidFill>
                  <a:srgbClr val="000000"/>
                </a:solidFill>
                <a:cs typeface="Calibri" panose="020F0502020204030204" pitchFamily="34" charset="0"/>
              </a:rPr>
              <a:t>Used to grant undergraduate college credit, certification, or advanced standing representative of those non-traditional educational experiences toward further education or training</a:t>
            </a:r>
          </a:p>
          <a:p>
            <a:pPr marL="228600" lvl="1" indent="0" fontAlgn="base">
              <a:lnSpc>
                <a:spcPct val="107000"/>
              </a:lnSpc>
              <a:spcBef>
                <a:spcPts val="0"/>
              </a:spcBef>
              <a:buNone/>
            </a:pPr>
            <a:endParaRPr lang="en-US" sz="1600" dirty="0">
              <a:solidFill>
                <a:srgbClr val="000000"/>
              </a:solidFill>
              <a:cs typeface="Calibri" panose="020F0502020204030204" pitchFamily="34" charset="0"/>
            </a:endParaRPr>
          </a:p>
          <a:p>
            <a:pPr marL="571500" lvl="1" indent="-342900" fontAlgn="base">
              <a:lnSpc>
                <a:spcPct val="107000"/>
              </a:lnSpc>
              <a:spcBef>
                <a:spcPts val="0"/>
              </a:spcBef>
              <a:buFont typeface="Wingdings" panose="05000000000000000000" pitchFamily="2" charset="2"/>
              <a:buChar char="ü"/>
            </a:pPr>
            <a:r>
              <a:rPr lang="en-US" sz="1600" dirty="0">
                <a:solidFill>
                  <a:srgbClr val="000000"/>
                </a:solidFill>
                <a:cs typeface="Calibri" panose="020F0502020204030204" pitchFamily="34" charset="0"/>
              </a:rPr>
              <a:t>Acceptable forms of PLA:</a:t>
            </a:r>
          </a:p>
          <a:p>
            <a:pPr marL="914400" lvl="2" fontAlgn="base">
              <a:lnSpc>
                <a:spcPct val="107000"/>
              </a:lnSpc>
              <a:spcBef>
                <a:spcPts val="0"/>
              </a:spcBef>
            </a:pPr>
            <a:r>
              <a:rPr lang="en-US" sz="1600" u="sng" dirty="0">
                <a:solidFill>
                  <a:srgbClr val="000000"/>
                </a:solidFill>
                <a:cs typeface="Calibri" panose="020F0502020204030204" pitchFamily="34" charset="0"/>
              </a:rPr>
              <a:t>Standardized: </a:t>
            </a:r>
            <a:r>
              <a:rPr lang="en-US" sz="1600" dirty="0">
                <a:solidFill>
                  <a:srgbClr val="000000"/>
                </a:solidFill>
                <a:cs typeface="Calibri" panose="020F0502020204030204" pitchFamily="34" charset="0"/>
              </a:rPr>
              <a:t>Credit is awarded based on objective measures that have a uniform or standardized instrument designed to measure specific learning outcomes of the subject matter. Examples include, but are not limited to: AP, CLEP, IBC, DSST, and military exams or training. </a:t>
            </a:r>
            <a:r>
              <a:rPr lang="en-US" sz="1600" i="1" dirty="0">
                <a:solidFill>
                  <a:srgbClr val="F2612D"/>
                </a:solidFill>
                <a:cs typeface="Calibri" panose="020F0502020204030204" pitchFamily="34" charset="0"/>
              </a:rPr>
              <a:t>WorkKeys NCRC (National Career Readiness Certificate) has been added as an option.</a:t>
            </a:r>
          </a:p>
          <a:p>
            <a:pPr marL="685800" lvl="2" indent="0" fontAlgn="base">
              <a:lnSpc>
                <a:spcPct val="107000"/>
              </a:lnSpc>
              <a:spcBef>
                <a:spcPts val="0"/>
              </a:spcBef>
              <a:buNone/>
            </a:pPr>
            <a:endParaRPr lang="en-US" sz="1600" i="1" dirty="0">
              <a:solidFill>
                <a:srgbClr val="F2612D"/>
              </a:solidFill>
              <a:cs typeface="Calibri" panose="020F0502020204030204" pitchFamily="34" charset="0"/>
            </a:endParaRPr>
          </a:p>
          <a:p>
            <a:pPr marL="914400" lvl="2" fontAlgn="base">
              <a:lnSpc>
                <a:spcPct val="107000"/>
              </a:lnSpc>
              <a:spcBef>
                <a:spcPts val="0"/>
              </a:spcBef>
            </a:pPr>
            <a:r>
              <a:rPr lang="en-US" sz="1600" u="sng" dirty="0">
                <a:solidFill>
                  <a:srgbClr val="000000"/>
                </a:solidFill>
                <a:cs typeface="Calibri" panose="020F0502020204030204" pitchFamily="34" charset="0"/>
              </a:rPr>
              <a:t>Non-standardized: </a:t>
            </a:r>
            <a:r>
              <a:rPr lang="en-US" sz="1600" dirty="0">
                <a:solidFill>
                  <a:srgbClr val="000000"/>
                </a:solidFill>
                <a:cs typeface="Calibri" panose="020F0502020204030204" pitchFamily="34" charset="0"/>
              </a:rPr>
              <a:t>Credit is awarded based on the evaluation of a portfolio of professional or life experience or based on a faculty-developed institutional challenge exam.</a:t>
            </a:r>
          </a:p>
          <a:p>
            <a:pPr marL="685800" lvl="2" indent="0" fontAlgn="base">
              <a:lnSpc>
                <a:spcPct val="107000"/>
              </a:lnSpc>
              <a:spcBef>
                <a:spcPts val="0"/>
              </a:spcBef>
              <a:buNone/>
            </a:pPr>
            <a:endParaRPr lang="en-US" sz="1600" dirty="0">
              <a:solidFill>
                <a:srgbClr val="000000"/>
              </a:solidFill>
              <a:cs typeface="Calibri" panose="020F0502020204030204" pitchFamily="34" charset="0"/>
            </a:endParaRPr>
          </a:p>
          <a:p>
            <a:pPr marL="571500" lvl="1" indent="-342900" fontAlgn="base">
              <a:lnSpc>
                <a:spcPct val="107000"/>
              </a:lnSpc>
              <a:spcBef>
                <a:spcPts val="0"/>
              </a:spcBef>
              <a:buFont typeface="Wingdings" panose="05000000000000000000" pitchFamily="2" charset="2"/>
              <a:buChar char="ü"/>
            </a:pPr>
            <a:r>
              <a:rPr lang="en-US" sz="1600" dirty="0">
                <a:solidFill>
                  <a:srgbClr val="000000"/>
                </a:solidFill>
                <a:cs typeface="Calibri" panose="020F0502020204030204" pitchFamily="34" charset="0"/>
              </a:rPr>
              <a:t>Credit awarded for courses identified on the Master Course Articulation Matrix via PLA – both standardized and non-standardized – must be accepted by the receiving institution according to course equivalencies on the Matrix. Institutions may also accept credit for courses not on the Matrix.</a:t>
            </a:r>
          </a:p>
          <a:p>
            <a:pPr marL="571500" lvl="1" indent="-342900" fontAlgn="base">
              <a:lnSpc>
                <a:spcPct val="107000"/>
              </a:lnSpc>
              <a:spcBef>
                <a:spcPts val="0"/>
              </a:spcBef>
              <a:buFont typeface="Wingdings" panose="05000000000000000000" pitchFamily="2" charset="2"/>
              <a:buChar char="ü"/>
            </a:pPr>
            <a:endParaRPr lang="en-US" sz="1800" dirty="0">
              <a:solidFill>
                <a:srgbClr val="000000"/>
              </a:solidFill>
              <a:cs typeface="Calibri" panose="020F0502020204030204" pitchFamily="34" charset="0"/>
            </a:endParaRPr>
          </a:p>
          <a:p>
            <a:pPr marL="57150" indent="-285750" fontAlgn="base">
              <a:lnSpc>
                <a:spcPct val="107000"/>
              </a:lnSpc>
              <a:spcBef>
                <a:spcPts val="0"/>
              </a:spcBef>
              <a:buFont typeface="Wingdings" panose="05000000000000000000" pitchFamily="2" charset="2"/>
              <a:buChar char="ü"/>
            </a:pPr>
            <a:endParaRPr lang="en-US" sz="1800" dirty="0">
              <a:solidFill>
                <a:srgbClr val="000000"/>
              </a:solidFill>
              <a:effectLst/>
              <a:ea typeface="Times New Roman" panose="02020603050405020304" pitchFamily="18" charset="0"/>
              <a:cs typeface="Calibri" panose="020F0502020204030204" pitchFamily="34" charset="0"/>
            </a:endParaRPr>
          </a:p>
          <a:p>
            <a:pPr marL="57150" indent="-285750" fontAlgn="base">
              <a:lnSpc>
                <a:spcPct val="107000"/>
              </a:lnSpc>
              <a:spcBef>
                <a:spcPts val="0"/>
              </a:spcBef>
              <a:buFont typeface="Wingdings" panose="05000000000000000000" pitchFamily="2" charset="2"/>
              <a:buChar char="ü"/>
            </a:pPr>
            <a:endParaRPr lang="en-US" sz="1800" dirty="0">
              <a:solidFill>
                <a:srgbClr val="000000"/>
              </a:solidFill>
              <a:effectLst/>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Guidelines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Prior Learning Assessment (PLA) (AA 2.23)</a:t>
            </a:r>
          </a:p>
        </p:txBody>
      </p:sp>
    </p:spTree>
    <p:extLst>
      <p:ext uri="{BB962C8B-B14F-4D97-AF65-F5344CB8AC3E}">
        <p14:creationId xmlns:p14="http://schemas.microsoft.com/office/powerpoint/2010/main" val="315634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308B35-6F52-D221-996F-66620308C12B}"/>
              </a:ext>
            </a:extLst>
          </p:cNvPr>
          <p:cNvSpPr>
            <a:spLocks noGrp="1"/>
          </p:cNvSpPr>
          <p:nvPr>
            <p:ph sz="half" idx="2"/>
          </p:nvPr>
        </p:nvSpPr>
        <p:spPr>
          <a:xfrm>
            <a:off x="3213044" y="1586430"/>
            <a:ext cx="8883476" cy="5176368"/>
          </a:xfrm>
        </p:spPr>
        <p:txBody>
          <a:bodyPr>
            <a:noAutofit/>
          </a:bodyPr>
          <a:lstStyle/>
          <a:p>
            <a:pPr marL="57150" indent="-285750" fontAlgn="base">
              <a:lnSpc>
                <a:spcPct val="150000"/>
              </a:lnSpc>
              <a:spcBef>
                <a:spcPts val="0"/>
              </a:spcBef>
              <a:buFont typeface="Wingdings" panose="05000000000000000000" pitchFamily="2" charset="2"/>
              <a:buChar char="ü"/>
            </a:pPr>
            <a:r>
              <a:rPr lang="en-US" sz="1800" u="sng" dirty="0">
                <a:solidFill>
                  <a:srgbClr val="000000"/>
                </a:solidFill>
              </a:rPr>
              <a:t>Act 308*: New law </a:t>
            </a:r>
            <a:r>
              <a:rPr lang="en-US" sz="1800" b="1" i="1" u="sng" dirty="0">
                <a:solidFill>
                  <a:srgbClr val="F2612D"/>
                </a:solidFill>
              </a:rPr>
              <a:t>requires</a:t>
            </a:r>
            <a:r>
              <a:rPr lang="en-US" sz="1800" dirty="0">
                <a:solidFill>
                  <a:srgbClr val="000000"/>
                </a:solidFill>
              </a:rPr>
              <a:t> </a:t>
            </a:r>
            <a:r>
              <a:rPr lang="en-US" sz="1800" dirty="0">
                <a:solidFill>
                  <a:srgbClr val="000000"/>
                </a:solidFill>
                <a:effectLst/>
                <a:ea typeface="Times New Roman" panose="02020603050405020304" pitchFamily="18" charset="0"/>
                <a:cs typeface="Calibri" panose="020F0502020204030204" pitchFamily="34" charset="0"/>
              </a:rPr>
              <a:t>statewide transfer agreements to guarantee the transfer of all courses in the transfer pathways. Furthermore, the transfer agreements are required to accept credits earned through competency-based education and prior learning assessments.</a:t>
            </a:r>
          </a:p>
          <a:p>
            <a:pPr marL="0" indent="0" fontAlgn="base">
              <a:lnSpc>
                <a:spcPct val="150000"/>
              </a:lnSpc>
              <a:spcBef>
                <a:spcPts val="0"/>
              </a:spcBef>
              <a:buNone/>
            </a:pPr>
            <a:endParaRPr lang="en-US" sz="1000" dirty="0">
              <a:solidFill>
                <a:srgbClr val="000000"/>
              </a:solidFill>
              <a:effectLst/>
              <a:ea typeface="Times New Roman" panose="02020603050405020304" pitchFamily="18" charset="0"/>
              <a:cs typeface="Calibri" panose="020F0502020204030204" pitchFamily="34" charset="0"/>
            </a:endParaRPr>
          </a:p>
          <a:p>
            <a:pPr marL="57150" indent="-285750" fontAlgn="base">
              <a:lnSpc>
                <a:spcPct val="100000"/>
              </a:lnSpc>
              <a:spcBef>
                <a:spcPts val="0"/>
              </a:spcBef>
              <a:buFont typeface="Wingdings" panose="05000000000000000000" pitchFamily="2" charset="2"/>
              <a:buChar char="ü"/>
            </a:pPr>
            <a:r>
              <a:rPr lang="en-US" sz="1800" dirty="0">
                <a:solidFill>
                  <a:srgbClr val="000000"/>
                </a:solidFill>
                <a:effectLst/>
                <a:ea typeface="Times New Roman" panose="02020603050405020304" pitchFamily="18" charset="0"/>
                <a:cs typeface="Calibri" panose="020F0502020204030204" pitchFamily="34" charset="0"/>
              </a:rPr>
              <a:t>“Admission Types” for Transfer Student (admission status “4”): </a:t>
            </a:r>
          </a:p>
          <a:p>
            <a:pPr marL="228600" lvl="1" indent="0" fontAlgn="base">
              <a:lnSpc>
                <a:spcPct val="100000"/>
              </a:lnSpc>
              <a:spcBef>
                <a:spcPts val="0"/>
              </a:spcBef>
              <a:buNone/>
            </a:pPr>
            <a:r>
              <a:rPr lang="en-US" sz="1800" dirty="0">
                <a:solidFill>
                  <a:srgbClr val="000000"/>
                </a:solidFill>
                <a:effectLst/>
                <a:ea typeface="Times New Roman" panose="02020603050405020304" pitchFamily="18" charset="0"/>
                <a:cs typeface="Calibri" panose="020F0502020204030204" pitchFamily="34" charset="0"/>
              </a:rPr>
              <a:t> Leave </a:t>
            </a:r>
            <a:r>
              <a:rPr lang="en-US" sz="1800" i="1" dirty="0">
                <a:solidFill>
                  <a:srgbClr val="F2612D"/>
                </a:solidFill>
                <a:effectLst/>
                <a:ea typeface="Times New Roman" panose="02020603050405020304" pitchFamily="18" charset="0"/>
                <a:cs typeface="Calibri" panose="020F0502020204030204" pitchFamily="34" charset="0"/>
              </a:rPr>
              <a:t>BLANK</a:t>
            </a:r>
            <a:r>
              <a:rPr lang="en-US" sz="1800" dirty="0">
                <a:solidFill>
                  <a:srgbClr val="000000"/>
                </a:solidFill>
                <a:effectLst/>
                <a:ea typeface="Times New Roman" panose="02020603050405020304" pitchFamily="18" charset="0"/>
                <a:cs typeface="Calibri" panose="020F0502020204030204" pitchFamily="34" charset="0"/>
              </a:rPr>
              <a:t> for non-degree-seeking students and students who do not meet        Transfer Admission requirements.</a:t>
            </a:r>
          </a:p>
          <a:p>
            <a:pPr marL="228600" lvl="1" indent="0" fontAlgn="base">
              <a:lnSpc>
                <a:spcPct val="100000"/>
              </a:lnSpc>
              <a:spcBef>
                <a:spcPts val="0"/>
              </a:spcBef>
              <a:buNone/>
            </a:pPr>
            <a:endParaRPr lang="en-US" sz="1800" dirty="0">
              <a:solidFill>
                <a:srgbClr val="000000"/>
              </a:solidFill>
              <a:effectLst/>
              <a:ea typeface="Times New Roman" panose="02020603050405020304" pitchFamily="18" charset="0"/>
              <a:cs typeface="Calibri" panose="020F0502020204030204" pitchFamily="34" charset="0"/>
            </a:endParaRPr>
          </a:p>
          <a:p>
            <a:pPr marL="914400" lvl="2" fontAlgn="base">
              <a:lnSpc>
                <a:spcPct val="107000"/>
              </a:lnSpc>
              <a:spcBef>
                <a:spcPts val="0"/>
              </a:spcBef>
            </a:pPr>
            <a:r>
              <a:rPr lang="en-US" sz="1800" dirty="0">
                <a:solidFill>
                  <a:srgbClr val="000000"/>
                </a:solidFill>
                <a:cs typeface="Calibri" panose="020F0502020204030204" pitchFamily="34" charset="0"/>
              </a:rPr>
              <a:t>Met First-Time First Year Admissions Requirements 		</a:t>
            </a:r>
          </a:p>
          <a:p>
            <a:pPr marL="914400" lvl="2" fontAlgn="base">
              <a:lnSpc>
                <a:spcPct val="107000"/>
              </a:lnSpc>
              <a:spcBef>
                <a:spcPts val="0"/>
              </a:spcBef>
            </a:pPr>
            <a:r>
              <a:rPr lang="en-US" sz="1800" dirty="0">
                <a:solidFill>
                  <a:srgbClr val="000000"/>
                </a:solidFill>
                <a:cs typeface="Calibri" panose="020F0502020204030204" pitchFamily="34" charset="0"/>
              </a:rPr>
              <a:t>Universal Transfer Pathway Completion 				</a:t>
            </a:r>
          </a:p>
          <a:p>
            <a:pPr marL="914400" lvl="2" fontAlgn="base">
              <a:lnSpc>
                <a:spcPct val="107000"/>
              </a:lnSpc>
              <a:spcBef>
                <a:spcPts val="0"/>
              </a:spcBef>
            </a:pPr>
            <a:r>
              <a:rPr lang="en-US" sz="1800" dirty="0">
                <a:solidFill>
                  <a:srgbClr val="000000"/>
                </a:solidFill>
                <a:cs typeface="Calibri" panose="020F0502020204030204" pitchFamily="34" charset="0"/>
              </a:rPr>
              <a:t>Associate Degree (or above)					</a:t>
            </a:r>
          </a:p>
          <a:p>
            <a:pPr marL="914400" lvl="2" fontAlgn="base">
              <a:lnSpc>
                <a:spcPct val="107000"/>
              </a:lnSpc>
              <a:spcBef>
                <a:spcPts val="0"/>
              </a:spcBef>
            </a:pPr>
            <a:r>
              <a:rPr lang="en-US" sz="1800" dirty="0">
                <a:solidFill>
                  <a:srgbClr val="000000"/>
                </a:solidFill>
                <a:cs typeface="Calibri" panose="020F0502020204030204" pitchFamily="34" charset="0"/>
              </a:rPr>
              <a:t>Partial Universal Transfer</a:t>
            </a:r>
          </a:p>
          <a:p>
            <a:pPr marL="914400" lvl="2" fontAlgn="base">
              <a:lnSpc>
                <a:spcPct val="107000"/>
              </a:lnSpc>
              <a:spcBef>
                <a:spcPts val="0"/>
              </a:spcBef>
            </a:pPr>
            <a:r>
              <a:rPr lang="en-US" sz="1800" dirty="0">
                <a:solidFill>
                  <a:srgbClr val="000000"/>
                </a:solidFill>
                <a:cs typeface="Calibri" panose="020F0502020204030204" pitchFamily="34" charset="0"/>
              </a:rPr>
              <a:t>College Credit</a:t>
            </a:r>
            <a:r>
              <a:rPr lang="en-US" sz="1800" dirty="0">
                <a:solidFill>
                  <a:srgbClr val="000000"/>
                </a:solidFill>
                <a:effectLst/>
                <a:ea typeface="Times New Roman" panose="02020603050405020304" pitchFamily="18" charset="0"/>
                <a:cs typeface="Calibri" panose="020F0502020204030204" pitchFamily="34" charset="0"/>
              </a:rPr>
              <a:t>	</a:t>
            </a:r>
            <a:endParaRPr lang="en-US" sz="1800" dirty="0">
              <a:solidFill>
                <a:srgbClr val="000000"/>
              </a:solidFill>
              <a:ea typeface="Times New Roman" panose="02020603050405020304" pitchFamily="18" charset="0"/>
              <a:cs typeface="Calibri" panose="020F0502020204030204" pitchFamily="34" charset="0"/>
            </a:endParaRP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Bridge Program 			</a:t>
            </a:r>
          </a:p>
          <a:p>
            <a:pPr marL="914400" lvl="2" fontAlgn="base">
              <a:lnSpc>
                <a:spcPct val="107000"/>
              </a:lnSpc>
              <a:spcBef>
                <a:spcPts val="0"/>
              </a:spcBef>
            </a:pPr>
            <a:r>
              <a:rPr lang="en-US" sz="1800" dirty="0">
                <a:solidFill>
                  <a:srgbClr val="000000"/>
                </a:solidFill>
                <a:effectLst/>
                <a:ea typeface="Times New Roman" panose="02020603050405020304" pitchFamily="18" charset="0"/>
                <a:cs typeface="Calibri" panose="020F0502020204030204" pitchFamily="34" charset="0"/>
              </a:rPr>
              <a:t>Adults, age 25 or above 						</a:t>
            </a:r>
          </a:p>
          <a:p>
            <a:pPr marL="57150" indent="-285750" fontAlgn="base">
              <a:lnSpc>
                <a:spcPct val="150000"/>
              </a:lnSpc>
              <a:spcBef>
                <a:spcPts val="0"/>
              </a:spcBef>
              <a:buFont typeface="Wingdings" panose="05000000000000000000" pitchFamily="2" charset="2"/>
              <a:buChar char="ü"/>
            </a:pPr>
            <a:endParaRPr lang="en-US" sz="1800" dirty="0">
              <a:solidFill>
                <a:srgbClr val="000000"/>
              </a:solidFill>
              <a:effectLst/>
              <a:ea typeface="Times New Roman" panose="02020603050405020304" pitchFamily="18" charset="0"/>
              <a:cs typeface="Calibri" panose="020F0502020204030204" pitchFamily="34" charset="0"/>
            </a:endParaRPr>
          </a:p>
          <a:p>
            <a:pPr marL="57150" indent="-285750" fontAlgn="base">
              <a:lnSpc>
                <a:spcPct val="150000"/>
              </a:lnSpc>
              <a:spcBef>
                <a:spcPts val="0"/>
              </a:spcBef>
              <a:buFont typeface="Wingdings" panose="05000000000000000000" pitchFamily="2" charset="2"/>
              <a:buChar char="ü"/>
            </a:pPr>
            <a:endParaRPr lang="en-US" sz="1800" dirty="0">
              <a:solidFill>
                <a:srgbClr val="000000"/>
              </a:solidFill>
              <a:effectLst/>
              <a:ea typeface="Times New Roman" panose="02020603050405020304" pitchFamily="18" charset="0"/>
              <a:cs typeface="Calibri" panose="020F0502020204030204" pitchFamily="34" charset="0"/>
            </a:endParaRPr>
          </a:p>
          <a:p>
            <a:pPr marL="57150" indent="-285750" fontAlgn="base">
              <a:lnSpc>
                <a:spcPct val="107000"/>
              </a:lnSpc>
              <a:spcBef>
                <a:spcPts val="0"/>
              </a:spcBef>
              <a:buFont typeface="Wingdings" panose="05000000000000000000" pitchFamily="2" charset="2"/>
              <a:buChar char="ü"/>
            </a:pPr>
            <a:endParaRPr lang="en-US" sz="1800" dirty="0">
              <a:solidFill>
                <a:srgbClr val="000000"/>
              </a:solidFill>
              <a:effectLst/>
              <a:ea typeface="Times New Roman" panose="02020603050405020304" pitchFamily="18" charset="0"/>
              <a:cs typeface="Calibri" panose="020F0502020204030204" pitchFamily="34" charset="0"/>
            </a:endParaRPr>
          </a:p>
        </p:txBody>
      </p:sp>
      <p:sp>
        <p:nvSpPr>
          <p:cNvPr id="3" name="Title 2">
            <a:extLst>
              <a:ext uri="{FF2B5EF4-FFF2-40B4-BE49-F238E27FC236}">
                <a16:creationId xmlns:a16="http://schemas.microsoft.com/office/drawing/2014/main" id="{17A7F8D9-1053-0078-83E0-FA9B84882514}"/>
              </a:ext>
            </a:extLst>
          </p:cNvPr>
          <p:cNvSpPr>
            <a:spLocks noGrp="1"/>
          </p:cNvSpPr>
          <p:nvPr>
            <p:ph type="title"/>
          </p:nvPr>
        </p:nvSpPr>
        <p:spPr/>
        <p:txBody>
          <a:bodyPr/>
          <a:lstStyle/>
          <a:p>
            <a:r>
              <a:rPr lang="en-US" dirty="0"/>
              <a:t>Reporting Guidelines</a:t>
            </a:r>
          </a:p>
        </p:txBody>
      </p:sp>
      <p:sp>
        <p:nvSpPr>
          <p:cNvPr id="4" name="Text Placeholder 3">
            <a:extLst>
              <a:ext uri="{FF2B5EF4-FFF2-40B4-BE49-F238E27FC236}">
                <a16:creationId xmlns:a16="http://schemas.microsoft.com/office/drawing/2014/main" id="{CB06C740-5CA6-985C-BFB0-F0C381749DE5}"/>
              </a:ext>
            </a:extLst>
          </p:cNvPr>
          <p:cNvSpPr>
            <a:spLocks noGrp="1"/>
          </p:cNvSpPr>
          <p:nvPr>
            <p:ph type="body" sz="quarter" idx="10"/>
          </p:nvPr>
        </p:nvSpPr>
        <p:spPr>
          <a:xfrm>
            <a:off x="3213044" y="1190758"/>
            <a:ext cx="8883476" cy="395672"/>
          </a:xfrm>
        </p:spPr>
        <p:txBody>
          <a:bodyPr>
            <a:noAutofit/>
          </a:bodyPr>
          <a:lstStyle/>
          <a:p>
            <a:r>
              <a:rPr lang="en-US" sz="2400" dirty="0">
                <a:solidFill>
                  <a:srgbClr val="000000"/>
                </a:solidFill>
              </a:rPr>
              <a:t>Universal Transfer Pathways* (AA 2.25)</a:t>
            </a:r>
          </a:p>
        </p:txBody>
      </p:sp>
    </p:spTree>
    <p:extLst>
      <p:ext uri="{BB962C8B-B14F-4D97-AF65-F5344CB8AC3E}">
        <p14:creationId xmlns:p14="http://schemas.microsoft.com/office/powerpoint/2010/main" val="2882090270"/>
      </p:ext>
    </p:extLst>
  </p:cSld>
  <p:clrMapOvr>
    <a:masterClrMapping/>
  </p:clrMapOvr>
</p:sld>
</file>

<file path=ppt/theme/theme1.xml><?xml version="1.0" encoding="utf-8"?>
<a:theme xmlns:a="http://schemas.openxmlformats.org/drawingml/2006/main" name="Office Theme">
  <a:themeElements>
    <a:clrScheme name="Custom 3">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8085</TotalTime>
  <Words>1512</Words>
  <Application>Microsoft Office PowerPoint</Application>
  <PresentationFormat>Widescreen</PresentationFormat>
  <Paragraphs>163</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vt:lpstr>
      <vt:lpstr>Times New Roman</vt:lpstr>
      <vt:lpstr>Wingdings</vt:lpstr>
      <vt:lpstr>Office Theme</vt:lpstr>
      <vt:lpstr>PowerPoint Presentation</vt:lpstr>
      <vt:lpstr> Alignment: Master Plan &amp; Policy </vt:lpstr>
      <vt:lpstr>Coordinated Strategies</vt:lpstr>
      <vt:lpstr>Reporting Strategies</vt:lpstr>
      <vt:lpstr>Reporting Strategies</vt:lpstr>
      <vt:lpstr>Reporting Guidelines</vt:lpstr>
      <vt:lpstr>Reporting Guidelines</vt:lpstr>
      <vt:lpstr>Reporting Guidelines</vt:lpstr>
      <vt:lpstr>Reporting Guidelines</vt:lpstr>
      <vt:lpstr>Reporting Guidelines</vt:lpstr>
      <vt:lpstr>Reporting… Coming???</vt:lpstr>
      <vt:lpstr> Achieving the Goal: Student Success </vt:lpstr>
      <vt:lpstr> Understanding the Strategies  and Roles of All Units  Helps Louisiana Prosper  </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Yandle</dc:creator>
  <cp:lastModifiedBy>Kim Kirkpatrick</cp:lastModifiedBy>
  <cp:revision>77</cp:revision>
  <dcterms:created xsi:type="dcterms:W3CDTF">2023-05-23T15:43:19Z</dcterms:created>
  <dcterms:modified xsi:type="dcterms:W3CDTF">2024-07-12T21:35:25Z</dcterms:modified>
</cp:coreProperties>
</file>