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4"/>
  </p:sldMasterIdLst>
  <p:notesMasterIdLst>
    <p:notesMasterId r:id="rId24"/>
  </p:notesMasterIdLst>
  <p:sldIdLst>
    <p:sldId id="256" r:id="rId5"/>
    <p:sldId id="257" r:id="rId6"/>
    <p:sldId id="259" r:id="rId7"/>
    <p:sldId id="275" r:id="rId8"/>
    <p:sldId id="260" r:id="rId9"/>
    <p:sldId id="263" r:id="rId10"/>
    <p:sldId id="276" r:id="rId11"/>
    <p:sldId id="264" r:id="rId12"/>
    <p:sldId id="271" r:id="rId13"/>
    <p:sldId id="279" r:id="rId14"/>
    <p:sldId id="266" r:id="rId15"/>
    <p:sldId id="277" r:id="rId16"/>
    <p:sldId id="273" r:id="rId17"/>
    <p:sldId id="267" r:id="rId18"/>
    <p:sldId id="268" r:id="rId19"/>
    <p:sldId id="269" r:id="rId20"/>
    <p:sldId id="278" r:id="rId21"/>
    <p:sldId id="272" r:id="rId22"/>
    <p:sldId id="270" r:id="rId2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D733AEF-2334-E0EC-789C-21384D2CB1F7}" v="37" dt="2024-07-15T15:07:04.265"/>
    <p1510:client id="{A7D9476E-2CBA-8F3A-3295-31377B6EE483}" v="62" dt="2024-07-15T15:50:58.10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288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82E63F10-85B0-442A-82BB-CC6E7F31FA5E}" type="datetimeFigureOut">
              <a:rPr lang="en-US" smtClean="0"/>
              <a:t>7/15/2024</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6BC04F8A-9DD5-4A6E-B3D9-38914BDBF242}" type="slidenum">
              <a:rPr lang="en-US" smtClean="0"/>
              <a:t>‹#›</a:t>
            </a:fld>
            <a:endParaRPr lang="en-US"/>
          </a:p>
        </p:txBody>
      </p:sp>
    </p:spTree>
    <p:extLst>
      <p:ext uri="{BB962C8B-B14F-4D97-AF65-F5344CB8AC3E}">
        <p14:creationId xmlns:p14="http://schemas.microsoft.com/office/powerpoint/2010/main" val="33825817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Good afternoon. My name is Dane </a:t>
            </a:r>
            <a:r>
              <a:rPr lang="en-US" err="1"/>
              <a:t>O’Blanc</a:t>
            </a:r>
            <a:r>
              <a:rPr lang="en-US"/>
              <a:t>, and I am the Director of Institutional Research at McNeese State University. This workshop is a high level overview of the field of Institutional Research. I want this to be more of a discussion, so if you have questions throughout, please raise your hand, and I can try and answer it, or one of our veteran IR </a:t>
            </a:r>
            <a:r>
              <a:rPr lang="en-US" err="1"/>
              <a:t>foolks</a:t>
            </a:r>
            <a:r>
              <a:rPr lang="en-US"/>
              <a:t> can assist.</a:t>
            </a:r>
          </a:p>
          <a:p>
            <a:endParaRPr lang="en-US"/>
          </a:p>
          <a:p>
            <a:r>
              <a:rPr lang="en-US"/>
              <a:t> Before we get started, I want to give a big thanks to Dr. Michelle Hall for creating this presentation and having the confidence in me to present this to you all. </a:t>
            </a:r>
          </a:p>
          <a:p>
            <a:endParaRPr lang="en-US"/>
          </a:p>
          <a:p>
            <a:r>
              <a:rPr lang="en-US"/>
              <a:t>First, a little about me and my journey into IR. I have been in higher education for 18 years, I have been at McNeese for 18 years, and I have been in IR for 18 years! I started off as a Graduate Assistant working on SACSCOC. I had no idea what IR was at that time, other than the fact that I was housed in their office. As I was working on the accreditation report, I would overhear their conversations and I started to geta feeling of what these folks did. After the accreditation visit, a position came open and I was offered the position.</a:t>
            </a:r>
          </a:p>
          <a:p>
            <a:endParaRPr lang="en-US"/>
          </a:p>
          <a:p>
            <a:r>
              <a:rPr lang="en-US"/>
              <a:t>I never thought that I would still be working at a university, much less in IR!</a:t>
            </a:r>
          </a:p>
          <a:p>
            <a:endParaRPr lang="en-US"/>
          </a:p>
          <a:p>
            <a:r>
              <a:rPr lang="en-US"/>
              <a:t>How many of you are new to IR? (Introductions)</a:t>
            </a:r>
          </a:p>
        </p:txBody>
      </p:sp>
      <p:sp>
        <p:nvSpPr>
          <p:cNvPr id="4" name="Slide Number Placeholder 3"/>
          <p:cNvSpPr>
            <a:spLocks noGrp="1"/>
          </p:cNvSpPr>
          <p:nvPr>
            <p:ph type="sldNum" sz="quarter" idx="5"/>
          </p:nvPr>
        </p:nvSpPr>
        <p:spPr/>
        <p:txBody>
          <a:bodyPr/>
          <a:lstStyle/>
          <a:p>
            <a:fld id="{6BC04F8A-9DD5-4A6E-B3D9-38914BDBF242}" type="slidenum">
              <a:rPr lang="en-US" smtClean="0"/>
              <a:t>1</a:t>
            </a:fld>
            <a:endParaRPr lang="en-US"/>
          </a:p>
        </p:txBody>
      </p:sp>
    </p:spTree>
    <p:extLst>
      <p:ext uri="{BB962C8B-B14F-4D97-AF65-F5344CB8AC3E}">
        <p14:creationId xmlns:p14="http://schemas.microsoft.com/office/powerpoint/2010/main" val="32637728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IPEDS - IPEDS stands for Integrated Post Secondary Education Data System. These surveys are administered by the National Center for </a:t>
            </a:r>
            <a:r>
              <a:rPr lang="en-US" err="1"/>
              <a:t>Eduction</a:t>
            </a:r>
            <a:r>
              <a:rPr lang="en-US"/>
              <a:t> Statistics (NCES), which is an office under the federal Department of Education. These are done throughout the year. This is a schedule of the surveys. (Explain them)</a:t>
            </a:r>
          </a:p>
        </p:txBody>
      </p:sp>
      <p:sp>
        <p:nvSpPr>
          <p:cNvPr id="4" name="Slide Number Placeholder 3"/>
          <p:cNvSpPr>
            <a:spLocks noGrp="1"/>
          </p:cNvSpPr>
          <p:nvPr>
            <p:ph type="sldNum" sz="quarter" idx="5"/>
          </p:nvPr>
        </p:nvSpPr>
        <p:spPr/>
        <p:txBody>
          <a:bodyPr/>
          <a:lstStyle/>
          <a:p>
            <a:fld id="{6BC04F8A-9DD5-4A6E-B3D9-38914BDBF242}" type="slidenum">
              <a:rPr lang="en-US" smtClean="0"/>
              <a:t>10</a:t>
            </a:fld>
            <a:endParaRPr lang="en-US"/>
          </a:p>
        </p:txBody>
      </p:sp>
    </p:spTree>
    <p:extLst>
      <p:ext uri="{BB962C8B-B14F-4D97-AF65-F5344CB8AC3E}">
        <p14:creationId xmlns:p14="http://schemas.microsoft.com/office/powerpoint/2010/main" val="10848976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ERP Systems. These are the systems that institutions use to manage their day-to-day business. </a:t>
            </a:r>
          </a:p>
        </p:txBody>
      </p:sp>
      <p:sp>
        <p:nvSpPr>
          <p:cNvPr id="4" name="Slide Number Placeholder 3"/>
          <p:cNvSpPr>
            <a:spLocks noGrp="1"/>
          </p:cNvSpPr>
          <p:nvPr>
            <p:ph type="sldNum" sz="quarter" idx="5"/>
          </p:nvPr>
        </p:nvSpPr>
        <p:spPr/>
        <p:txBody>
          <a:bodyPr/>
          <a:lstStyle/>
          <a:p>
            <a:fld id="{6BC04F8A-9DD5-4A6E-B3D9-38914BDBF242}" type="slidenum">
              <a:rPr lang="en-US" smtClean="0"/>
              <a:t>11</a:t>
            </a:fld>
            <a:endParaRPr lang="en-US"/>
          </a:p>
        </p:txBody>
      </p:sp>
    </p:spTree>
    <p:extLst>
      <p:ext uri="{BB962C8B-B14F-4D97-AF65-F5344CB8AC3E}">
        <p14:creationId xmlns:p14="http://schemas.microsoft.com/office/powerpoint/2010/main" val="6501970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a:p>
            <a:endParaRPr lang="en-US"/>
          </a:p>
          <a:p>
            <a:endParaRPr lang="en-US"/>
          </a:p>
        </p:txBody>
      </p:sp>
      <p:sp>
        <p:nvSpPr>
          <p:cNvPr id="4" name="Slide Number Placeholder 3"/>
          <p:cNvSpPr>
            <a:spLocks noGrp="1"/>
          </p:cNvSpPr>
          <p:nvPr>
            <p:ph type="sldNum" sz="quarter" idx="5"/>
          </p:nvPr>
        </p:nvSpPr>
        <p:spPr/>
        <p:txBody>
          <a:bodyPr/>
          <a:lstStyle/>
          <a:p>
            <a:fld id="{6BC04F8A-9DD5-4A6E-B3D9-38914BDBF242}" type="slidenum">
              <a:rPr lang="en-US" smtClean="0"/>
              <a:t>12</a:t>
            </a:fld>
            <a:endParaRPr lang="en-US"/>
          </a:p>
        </p:txBody>
      </p:sp>
    </p:spTree>
    <p:extLst>
      <p:ext uri="{BB962C8B-B14F-4D97-AF65-F5344CB8AC3E}">
        <p14:creationId xmlns:p14="http://schemas.microsoft.com/office/powerpoint/2010/main" val="24165557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BC04F8A-9DD5-4A6E-B3D9-38914BDBF242}" type="slidenum">
              <a:rPr lang="en-US" smtClean="0"/>
              <a:t>13</a:t>
            </a:fld>
            <a:endParaRPr lang="en-US"/>
          </a:p>
        </p:txBody>
      </p:sp>
    </p:spTree>
    <p:extLst>
      <p:ext uri="{BB962C8B-B14F-4D97-AF65-F5344CB8AC3E}">
        <p14:creationId xmlns:p14="http://schemas.microsoft.com/office/powerpoint/2010/main" val="14198826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These are some selected external sources of data. Thee are great </a:t>
            </a:r>
            <a:r>
              <a:rPr lang="en-US" err="1"/>
              <a:t>surces</a:t>
            </a:r>
            <a:r>
              <a:rPr lang="en-US"/>
              <a:t> of information.</a:t>
            </a:r>
          </a:p>
        </p:txBody>
      </p:sp>
      <p:sp>
        <p:nvSpPr>
          <p:cNvPr id="4" name="Slide Number Placeholder 3"/>
          <p:cNvSpPr>
            <a:spLocks noGrp="1"/>
          </p:cNvSpPr>
          <p:nvPr>
            <p:ph type="sldNum" sz="quarter" idx="5"/>
          </p:nvPr>
        </p:nvSpPr>
        <p:spPr/>
        <p:txBody>
          <a:bodyPr/>
          <a:lstStyle/>
          <a:p>
            <a:fld id="{6BC04F8A-9DD5-4A6E-B3D9-38914BDBF242}" type="slidenum">
              <a:rPr lang="en-US" smtClean="0"/>
              <a:t>14</a:t>
            </a:fld>
            <a:endParaRPr lang="en-US"/>
          </a:p>
        </p:txBody>
      </p:sp>
    </p:spTree>
    <p:extLst>
      <p:ext uri="{BB962C8B-B14F-4D97-AF65-F5344CB8AC3E}">
        <p14:creationId xmlns:p14="http://schemas.microsoft.com/office/powerpoint/2010/main" val="36939410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For example, we have developed a Microsoft form that inputs the request into </a:t>
            </a:r>
            <a:r>
              <a:rPr lang="en-US" err="1"/>
              <a:t>Sharepoint</a:t>
            </a:r>
            <a:r>
              <a:rPr lang="en-US"/>
              <a:t>, sends us an email and a Teams chat message.</a:t>
            </a:r>
          </a:p>
        </p:txBody>
      </p:sp>
      <p:sp>
        <p:nvSpPr>
          <p:cNvPr id="4" name="Slide Number Placeholder 3"/>
          <p:cNvSpPr>
            <a:spLocks noGrp="1"/>
          </p:cNvSpPr>
          <p:nvPr>
            <p:ph type="sldNum" sz="quarter" idx="5"/>
          </p:nvPr>
        </p:nvSpPr>
        <p:spPr/>
        <p:txBody>
          <a:bodyPr/>
          <a:lstStyle/>
          <a:p>
            <a:fld id="{6BC04F8A-9DD5-4A6E-B3D9-38914BDBF242}" type="slidenum">
              <a:rPr lang="en-US" smtClean="0"/>
              <a:t>15</a:t>
            </a:fld>
            <a:endParaRPr lang="en-US"/>
          </a:p>
        </p:txBody>
      </p:sp>
    </p:spTree>
    <p:extLst>
      <p:ext uri="{BB962C8B-B14F-4D97-AF65-F5344CB8AC3E}">
        <p14:creationId xmlns:p14="http://schemas.microsoft.com/office/powerpoint/2010/main" val="385646565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BC04F8A-9DD5-4A6E-B3D9-38914BDBF242}" type="slidenum">
              <a:rPr lang="en-US" smtClean="0"/>
              <a:t>16</a:t>
            </a:fld>
            <a:endParaRPr lang="en-US"/>
          </a:p>
        </p:txBody>
      </p:sp>
    </p:spTree>
    <p:extLst>
      <p:ext uri="{BB962C8B-B14F-4D97-AF65-F5344CB8AC3E}">
        <p14:creationId xmlns:p14="http://schemas.microsoft.com/office/powerpoint/2010/main" val="408150844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So, things that were not on the bingo card. These 3 topics have been on our minds in the last 5 or so years. First, hurricanes. McNeese was decimated by </a:t>
            </a:r>
            <a:r>
              <a:rPr lang="en-US" err="1"/>
              <a:t>Hurricae</a:t>
            </a:r>
            <a:r>
              <a:rPr lang="en-US"/>
              <a:t> Laura in 2020 and then by Hurricane Delta 6 weeks later. </a:t>
            </a:r>
          </a:p>
          <a:p>
            <a:endParaRPr lang="en-US"/>
          </a:p>
          <a:p>
            <a:r>
              <a:rPr lang="en-US"/>
              <a:t>Pandemic. Talk about</a:t>
            </a:r>
          </a:p>
          <a:p>
            <a:endParaRPr lang="en-US"/>
          </a:p>
          <a:p>
            <a:r>
              <a:rPr lang="en-US"/>
              <a:t>Network Incident - SELU</a:t>
            </a:r>
          </a:p>
        </p:txBody>
      </p:sp>
      <p:sp>
        <p:nvSpPr>
          <p:cNvPr id="4" name="Slide Number Placeholder 3"/>
          <p:cNvSpPr>
            <a:spLocks noGrp="1"/>
          </p:cNvSpPr>
          <p:nvPr>
            <p:ph type="sldNum" sz="quarter" idx="5"/>
          </p:nvPr>
        </p:nvSpPr>
        <p:spPr/>
        <p:txBody>
          <a:bodyPr/>
          <a:lstStyle/>
          <a:p>
            <a:fld id="{6BC04F8A-9DD5-4A6E-B3D9-38914BDBF242}" type="slidenum">
              <a:rPr lang="en-US" smtClean="0"/>
              <a:t>17</a:t>
            </a:fld>
            <a:endParaRPr lang="en-US"/>
          </a:p>
        </p:txBody>
      </p:sp>
    </p:spTree>
    <p:extLst>
      <p:ext uri="{BB962C8B-B14F-4D97-AF65-F5344CB8AC3E}">
        <p14:creationId xmlns:p14="http://schemas.microsoft.com/office/powerpoint/2010/main" val="93962715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These are some resources. AIR has lots of professional development training. Here is the link again to the AIR statement of Ethical Principles.</a:t>
            </a:r>
          </a:p>
        </p:txBody>
      </p:sp>
      <p:sp>
        <p:nvSpPr>
          <p:cNvPr id="4" name="Slide Number Placeholder 3"/>
          <p:cNvSpPr>
            <a:spLocks noGrp="1"/>
          </p:cNvSpPr>
          <p:nvPr>
            <p:ph type="sldNum" sz="quarter" idx="5"/>
          </p:nvPr>
        </p:nvSpPr>
        <p:spPr/>
        <p:txBody>
          <a:bodyPr/>
          <a:lstStyle/>
          <a:p>
            <a:fld id="{6BC04F8A-9DD5-4A6E-B3D9-38914BDBF242}" type="slidenum">
              <a:rPr lang="en-US" smtClean="0"/>
              <a:t>18</a:t>
            </a:fld>
            <a:endParaRPr lang="en-US"/>
          </a:p>
        </p:txBody>
      </p:sp>
    </p:spTree>
    <p:extLst>
      <p:ext uri="{BB962C8B-B14F-4D97-AF65-F5344CB8AC3E}">
        <p14:creationId xmlns:p14="http://schemas.microsoft.com/office/powerpoint/2010/main" val="391543401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Here is contact information. I left Michelles as well, as she is always glad to share knowledge.</a:t>
            </a:r>
          </a:p>
        </p:txBody>
      </p:sp>
      <p:sp>
        <p:nvSpPr>
          <p:cNvPr id="4" name="Slide Number Placeholder 3"/>
          <p:cNvSpPr>
            <a:spLocks noGrp="1"/>
          </p:cNvSpPr>
          <p:nvPr>
            <p:ph type="sldNum" sz="quarter" idx="5"/>
          </p:nvPr>
        </p:nvSpPr>
        <p:spPr/>
        <p:txBody>
          <a:bodyPr/>
          <a:lstStyle/>
          <a:p>
            <a:fld id="{6BC04F8A-9DD5-4A6E-B3D9-38914BDBF242}" type="slidenum">
              <a:rPr lang="en-US" smtClean="0"/>
              <a:t>19</a:t>
            </a:fld>
            <a:endParaRPr lang="en-US"/>
          </a:p>
        </p:txBody>
      </p:sp>
    </p:spTree>
    <p:extLst>
      <p:ext uri="{BB962C8B-B14F-4D97-AF65-F5344CB8AC3E}">
        <p14:creationId xmlns:p14="http://schemas.microsoft.com/office/powerpoint/2010/main" val="31782058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Ok, so enough about me. What is Inst. Research? The term Inst. Research covers a broad spectrum of activities which are engaged in across a wide variety of institutional types and settings. Notice in this definition, it says a wide variety. </a:t>
            </a:r>
          </a:p>
          <a:p>
            <a:endParaRPr lang="en-US"/>
          </a:p>
          <a:p>
            <a:r>
              <a:rPr lang="en-US"/>
              <a:t>A lot of things can be considered IR. What one office might do, another might not. </a:t>
            </a:r>
          </a:p>
          <a:p>
            <a:endParaRPr lang="en-US"/>
          </a:p>
          <a:p>
            <a:r>
              <a:rPr lang="en-US"/>
              <a:t>The Association for Inst. Research (AIR) conducted a study, and proposed 5 general duties and functions of IR offices. (List them Out)</a:t>
            </a:r>
          </a:p>
          <a:p>
            <a:endParaRPr lang="en-US"/>
          </a:p>
          <a:p>
            <a:r>
              <a:rPr lang="en-US"/>
              <a:t>This is the link to this information. </a:t>
            </a:r>
          </a:p>
          <a:p>
            <a:endParaRPr lang="en-US"/>
          </a:p>
          <a:p>
            <a:r>
              <a:rPr lang="en-US"/>
              <a:t>We are the geeks of higher education!</a:t>
            </a:r>
          </a:p>
        </p:txBody>
      </p:sp>
      <p:sp>
        <p:nvSpPr>
          <p:cNvPr id="4" name="Slide Number Placeholder 3"/>
          <p:cNvSpPr>
            <a:spLocks noGrp="1"/>
          </p:cNvSpPr>
          <p:nvPr>
            <p:ph type="sldNum" sz="quarter" idx="5"/>
          </p:nvPr>
        </p:nvSpPr>
        <p:spPr/>
        <p:txBody>
          <a:bodyPr/>
          <a:lstStyle/>
          <a:p>
            <a:fld id="{6BC04F8A-9DD5-4A6E-B3D9-38914BDBF242}" type="slidenum">
              <a:rPr lang="en-US" smtClean="0"/>
              <a:t>2</a:t>
            </a:fld>
            <a:endParaRPr lang="en-US"/>
          </a:p>
        </p:txBody>
      </p:sp>
    </p:spTree>
    <p:extLst>
      <p:ext uri="{BB962C8B-B14F-4D97-AF65-F5344CB8AC3E}">
        <p14:creationId xmlns:p14="http://schemas.microsoft.com/office/powerpoint/2010/main" val="7009141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Typical IR Office. There is no such thing. In the UL System, for example, all 9 of us have different things that we do. </a:t>
            </a:r>
          </a:p>
          <a:p>
            <a:endParaRPr lang="en-US"/>
          </a:p>
          <a:p>
            <a:r>
              <a:rPr lang="en-US"/>
              <a:t>An office can be one person or a dozen. At each school, someone has to do the IR function.</a:t>
            </a:r>
          </a:p>
          <a:p>
            <a:endParaRPr lang="en-US"/>
          </a:p>
          <a:p>
            <a:r>
              <a:rPr lang="en-US"/>
              <a:t>An IR office can report to (folks)</a:t>
            </a:r>
          </a:p>
          <a:p>
            <a:endParaRPr lang="en-US"/>
          </a:p>
          <a:p>
            <a:r>
              <a:rPr lang="en-US"/>
              <a:t>An IR office can have many different names, such as ….....</a:t>
            </a:r>
          </a:p>
          <a:p>
            <a:endParaRPr lang="en-US"/>
          </a:p>
          <a:p>
            <a:r>
              <a:rPr lang="en-US"/>
              <a:t>In addition to reporting, an IR office may deal with accreditation, student evaluations, assessment, facilities, athletics, conducting surveys, enrollment management, program review, budgeting, others. (MSU IRE does all of this)</a:t>
            </a:r>
          </a:p>
          <a:p>
            <a:endParaRPr lang="en-US"/>
          </a:p>
          <a:p>
            <a:r>
              <a:rPr lang="en-US"/>
              <a:t>AIR conducted a National survey of IR offices in 2015, 2018, and 2021.  </a:t>
            </a:r>
          </a:p>
        </p:txBody>
      </p:sp>
      <p:sp>
        <p:nvSpPr>
          <p:cNvPr id="4" name="Slide Number Placeholder 3"/>
          <p:cNvSpPr>
            <a:spLocks noGrp="1"/>
          </p:cNvSpPr>
          <p:nvPr>
            <p:ph type="sldNum" sz="quarter" idx="5"/>
          </p:nvPr>
        </p:nvSpPr>
        <p:spPr/>
        <p:txBody>
          <a:bodyPr/>
          <a:lstStyle/>
          <a:p>
            <a:fld id="{6BC04F8A-9DD5-4A6E-B3D9-38914BDBF242}" type="slidenum">
              <a:rPr lang="en-US" smtClean="0"/>
              <a:t>3</a:t>
            </a:fld>
            <a:endParaRPr lang="en-US"/>
          </a:p>
        </p:txBody>
      </p:sp>
    </p:spTree>
    <p:extLst>
      <p:ext uri="{BB962C8B-B14F-4D97-AF65-F5344CB8AC3E}">
        <p14:creationId xmlns:p14="http://schemas.microsoft.com/office/powerpoint/2010/main" val="7149236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Here is a selection of those 2021 results. A little more than half of the offices that responded are housed under Academic Affairs. </a:t>
            </a:r>
          </a:p>
          <a:p>
            <a:endParaRPr lang="en-US"/>
          </a:p>
          <a:p>
            <a:endParaRPr lang="en-US"/>
          </a:p>
          <a:p>
            <a:r>
              <a:rPr lang="en-US"/>
              <a:t>At McNeese, we have an office with 5 full-time employees, 1 part-time employee, and a student worker. </a:t>
            </a:r>
          </a:p>
        </p:txBody>
      </p:sp>
      <p:sp>
        <p:nvSpPr>
          <p:cNvPr id="4" name="Slide Number Placeholder 3"/>
          <p:cNvSpPr>
            <a:spLocks noGrp="1"/>
          </p:cNvSpPr>
          <p:nvPr>
            <p:ph type="sldNum" sz="quarter" idx="5"/>
          </p:nvPr>
        </p:nvSpPr>
        <p:spPr/>
        <p:txBody>
          <a:bodyPr/>
          <a:lstStyle/>
          <a:p>
            <a:fld id="{6BC04F8A-9DD5-4A6E-B3D9-38914BDBF242}" type="slidenum">
              <a:rPr lang="en-US" smtClean="0"/>
              <a:t>4</a:t>
            </a:fld>
            <a:endParaRPr lang="en-US"/>
          </a:p>
        </p:txBody>
      </p:sp>
    </p:spTree>
    <p:extLst>
      <p:ext uri="{BB962C8B-B14F-4D97-AF65-F5344CB8AC3E}">
        <p14:creationId xmlns:p14="http://schemas.microsoft.com/office/powerpoint/2010/main" val="24861304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BC04F8A-9DD5-4A6E-B3D9-38914BDBF242}" type="slidenum">
              <a:rPr lang="en-US" smtClean="0"/>
              <a:t>5</a:t>
            </a:fld>
            <a:endParaRPr lang="en-US"/>
          </a:p>
        </p:txBody>
      </p:sp>
    </p:spTree>
    <p:extLst>
      <p:ext uri="{BB962C8B-B14F-4D97-AF65-F5344CB8AC3E}">
        <p14:creationId xmlns:p14="http://schemas.microsoft.com/office/powerpoint/2010/main" val="36897788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BC04F8A-9DD5-4A6E-B3D9-38914BDBF242}" type="slidenum">
              <a:rPr lang="en-US" smtClean="0"/>
              <a:t>6</a:t>
            </a:fld>
            <a:endParaRPr lang="en-US"/>
          </a:p>
        </p:txBody>
      </p:sp>
    </p:spTree>
    <p:extLst>
      <p:ext uri="{BB962C8B-B14F-4D97-AF65-F5344CB8AC3E}">
        <p14:creationId xmlns:p14="http://schemas.microsoft.com/office/powerpoint/2010/main" val="35029794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BC04F8A-9DD5-4A6E-B3D9-38914BDBF242}" type="slidenum">
              <a:rPr lang="en-US" smtClean="0"/>
              <a:t>7</a:t>
            </a:fld>
            <a:endParaRPr lang="en-US"/>
          </a:p>
        </p:txBody>
      </p:sp>
    </p:spTree>
    <p:extLst>
      <p:ext uri="{BB962C8B-B14F-4D97-AF65-F5344CB8AC3E}">
        <p14:creationId xmlns:p14="http://schemas.microsoft.com/office/powerpoint/2010/main" val="33323226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Ok, what do you need to be a good institutional researcher? </a:t>
            </a:r>
          </a:p>
          <a:p>
            <a:endParaRPr lang="en-US"/>
          </a:p>
          <a:p>
            <a:r>
              <a:rPr lang="en-US"/>
              <a:t>First, you need a little humor, because sometimes you either laugh or cry. You need to be familiar with the fundamentals of higher education, as well as the working of the institution you work at, because each institution operates a little different.</a:t>
            </a:r>
          </a:p>
          <a:p>
            <a:endParaRPr lang="en-US"/>
          </a:p>
          <a:p>
            <a:r>
              <a:rPr lang="en-US"/>
              <a:t>You need to have technical and analytical skills (Research design, stats, Excel, statistical software, survey methodology)</a:t>
            </a:r>
          </a:p>
          <a:p>
            <a:endParaRPr lang="en-US"/>
          </a:p>
          <a:p>
            <a:r>
              <a:rPr lang="en-US"/>
              <a:t>This is a biggie: You need to have a willingness to learn new skills and acquire new knowledge. Be open to revising and changing processes and procedures as you learn new skills.</a:t>
            </a:r>
          </a:p>
          <a:p>
            <a:endParaRPr lang="en-US"/>
          </a:p>
          <a:p>
            <a:r>
              <a:rPr lang="en-US"/>
              <a:t>You need to be flexible, because last minute requests will always happen. Even though you try and have folks submit ad-hoc requests some time in advance, this always occurs.</a:t>
            </a:r>
          </a:p>
          <a:p>
            <a:endParaRPr lang="en-US"/>
          </a:p>
          <a:p>
            <a:r>
              <a:rPr lang="en-US"/>
              <a:t>You need to be able to multi-task and work on multiple projects at one time! There are times where I may be working on 5 or more projects at one time. You need to be able to understand how to prioritize these requests and make sure that you "take care" of certain folks first. For example, if you have an IPEDS report and the Provost needs data, you need to be able to accommodate the Provost without missing the IPEDS deadline.</a:t>
            </a:r>
          </a:p>
          <a:p>
            <a:endParaRPr lang="en-US"/>
          </a:p>
          <a:p>
            <a:r>
              <a:rPr lang="en-US"/>
              <a:t>One of my strategies for handling multiple requests that are due at the same time is what I like to call breadcrumbs. There are times where I will give a constituent a small amount of their data, perhaps the easier parts, and let them know that I have to complete a required report before I can get back to the rest of their request. I have found that this can assist in giving you a little breathing room.</a:t>
            </a:r>
          </a:p>
          <a:p>
            <a:endParaRPr lang="en-US"/>
          </a:p>
          <a:p>
            <a:r>
              <a:rPr lang="en-US" err="1"/>
              <a:t>Ain't</a:t>
            </a:r>
            <a:r>
              <a:rPr lang="en-US"/>
              <a:t>  too proud to beg. I think what Michelle means here is that you cant be too proud to ask for assistance or a little forgiveness with if a request is a little late.</a:t>
            </a:r>
          </a:p>
          <a:p>
            <a:endParaRPr lang="en-US"/>
          </a:p>
          <a:p>
            <a:r>
              <a:rPr lang="en-US"/>
              <a:t>A little OCD doesn’t hurt.</a:t>
            </a:r>
          </a:p>
        </p:txBody>
      </p:sp>
      <p:sp>
        <p:nvSpPr>
          <p:cNvPr id="4" name="Slide Number Placeholder 3"/>
          <p:cNvSpPr>
            <a:spLocks noGrp="1"/>
          </p:cNvSpPr>
          <p:nvPr>
            <p:ph type="sldNum" sz="quarter" idx="5"/>
          </p:nvPr>
        </p:nvSpPr>
        <p:spPr/>
        <p:txBody>
          <a:bodyPr/>
          <a:lstStyle/>
          <a:p>
            <a:fld id="{6BC04F8A-9DD5-4A6E-B3D9-38914BDBF242}" type="slidenum">
              <a:rPr lang="en-US" smtClean="0"/>
              <a:t>8</a:t>
            </a:fld>
            <a:endParaRPr lang="en-US"/>
          </a:p>
        </p:txBody>
      </p:sp>
    </p:spTree>
    <p:extLst>
      <p:ext uri="{BB962C8B-B14F-4D97-AF65-F5344CB8AC3E}">
        <p14:creationId xmlns:p14="http://schemas.microsoft.com/office/powerpoint/2010/main" val="10130142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External Reporting.  </a:t>
            </a:r>
          </a:p>
        </p:txBody>
      </p:sp>
      <p:sp>
        <p:nvSpPr>
          <p:cNvPr id="4" name="Slide Number Placeholder 3"/>
          <p:cNvSpPr>
            <a:spLocks noGrp="1"/>
          </p:cNvSpPr>
          <p:nvPr>
            <p:ph type="sldNum" sz="quarter" idx="5"/>
          </p:nvPr>
        </p:nvSpPr>
        <p:spPr/>
        <p:txBody>
          <a:bodyPr/>
          <a:lstStyle/>
          <a:p>
            <a:fld id="{6BC04F8A-9DD5-4A6E-B3D9-38914BDBF242}" type="slidenum">
              <a:rPr lang="en-US" smtClean="0"/>
              <a:t>9</a:t>
            </a:fld>
            <a:endParaRPr lang="en-US"/>
          </a:p>
        </p:txBody>
      </p:sp>
    </p:spTree>
    <p:extLst>
      <p:ext uri="{BB962C8B-B14F-4D97-AF65-F5344CB8AC3E}">
        <p14:creationId xmlns:p14="http://schemas.microsoft.com/office/powerpoint/2010/main" val="31116752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2BF72705-577C-404A-B36A-31B9C324A2E7}" type="datetimeFigureOut">
              <a:rPr lang="en-US" smtClean="0"/>
              <a:t>7/15/2024</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8DFAB4F2-E774-4960-ADC0-CA1257D7A8E8}"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BF72705-577C-404A-B36A-31B9C324A2E7}" type="datetimeFigureOut">
              <a:rPr lang="en-US" smtClean="0"/>
              <a:t>7/15/2024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FAB4F2-E774-4960-ADC0-CA1257D7A8E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BF72705-577C-404A-B36A-31B9C324A2E7}" type="datetimeFigureOut">
              <a:rPr lang="en-US" smtClean="0"/>
              <a:t>7/15/2024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FAB4F2-E774-4960-ADC0-CA1257D7A8E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BF72705-577C-404A-B36A-31B9C324A2E7}" type="datetimeFigureOut">
              <a:rPr lang="en-US" smtClean="0"/>
              <a:t>7/15/2024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FAB4F2-E774-4960-ADC0-CA1257D7A8E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2BF72705-577C-404A-B36A-31B9C324A2E7}" type="datetimeFigureOut">
              <a:rPr lang="en-US" smtClean="0"/>
              <a:t>7/15/2024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FAB4F2-E774-4960-ADC0-CA1257D7A8E8}"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2BF72705-577C-404A-B36A-31B9C324A2E7}" type="datetimeFigureOut">
              <a:rPr lang="en-US" smtClean="0"/>
              <a:t>7/15/2024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FAB4F2-E774-4960-ADC0-CA1257D7A8E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2BF72705-577C-404A-B36A-31B9C324A2E7}" type="datetimeFigureOut">
              <a:rPr lang="en-US" smtClean="0"/>
              <a:t>7/15/2024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DFAB4F2-E774-4960-ADC0-CA1257D7A8E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2BF72705-577C-404A-B36A-31B9C324A2E7}" type="datetimeFigureOut">
              <a:rPr lang="en-US" smtClean="0"/>
              <a:t>7/15/2024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DFAB4F2-E774-4960-ADC0-CA1257D7A8E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F72705-577C-404A-B36A-31B9C324A2E7}" type="datetimeFigureOut">
              <a:rPr lang="en-US" smtClean="0"/>
              <a:t>7/15/2024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DFAB4F2-E774-4960-ADC0-CA1257D7A8E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2BF72705-577C-404A-B36A-31B9C324A2E7}" type="datetimeFigureOut">
              <a:rPr lang="en-US" smtClean="0"/>
              <a:t>7/15/2024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FAB4F2-E774-4960-ADC0-CA1257D7A8E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2BF72705-577C-404A-B36A-31B9C324A2E7}" type="datetimeFigureOut">
              <a:rPr lang="en-US" smtClean="0"/>
              <a:t>7/15/2024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8DFAB4F2-E774-4960-ADC0-CA1257D7A8E8}"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BF72705-577C-404A-B36A-31B9C324A2E7}" type="datetimeFigureOut">
              <a:rPr lang="en-US" smtClean="0"/>
              <a:t>7/15/2024</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8DFAB4F2-E774-4960-ADC0-CA1257D7A8E8}"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air.org/awards/annual-fact-book-and-electronic-document-competition/"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documentproviderviewer.nsula.edu/?id=13966" TargetMode="External"/><Relationship Id="rId5" Type="http://schemas.openxmlformats.org/officeDocument/2006/relationships/hyperlink" Target="https://www.mcneese.edu/ire/2023-2024-factbook/" TargetMode="External"/><Relationship Id="rId4" Type="http://schemas.openxmlformats.org/officeDocument/2006/relationships/hyperlink" Target="https://www.laregents.edu/wp-content/uploads/2023/01/Louisiana-Higher-Education-Fact-Book.pdf"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hyperlink" Target="http://www.cupahr.org/" TargetMode="External"/><Relationship Id="rId13" Type="http://schemas.openxmlformats.org/officeDocument/2006/relationships/hyperlink" Target="https://collegescorecard.ed.gov/" TargetMode="External"/><Relationship Id="rId3" Type="http://schemas.openxmlformats.org/officeDocument/2006/relationships/hyperlink" Target="http://www.nces.ed.gov/ipeds/" TargetMode="External"/><Relationship Id="rId7" Type="http://schemas.openxmlformats.org/officeDocument/2006/relationships/hyperlink" Target="https://education.illinoisstate.edu/grapevine/" TargetMode="External"/><Relationship Id="rId12" Type="http://schemas.openxmlformats.org/officeDocument/2006/relationships/hyperlink" Target="http://www.census.gov/" TargetMode="External"/><Relationship Id="rId2" Type="http://schemas.openxmlformats.org/officeDocument/2006/relationships/notesSlide" Target="../notesSlides/notesSlide14.xml"/><Relationship Id="rId16" Type="http://schemas.openxmlformats.org/officeDocument/2006/relationships/hyperlink" Target="https://www.educause.edu/research-and-publications/research/analytics-services" TargetMode="External"/><Relationship Id="rId1" Type="http://schemas.openxmlformats.org/officeDocument/2006/relationships/slideLayout" Target="../slideLayouts/slideLayout2.xml"/><Relationship Id="rId6" Type="http://schemas.openxmlformats.org/officeDocument/2006/relationships/hyperlink" Target="http://www.studentclearinghouse.org/" TargetMode="External"/><Relationship Id="rId11" Type="http://schemas.openxmlformats.org/officeDocument/2006/relationships/hyperlink" Target="http://www.bls.gov/data/" TargetMode="External"/><Relationship Id="rId5" Type="http://schemas.openxmlformats.org/officeDocument/2006/relationships/hyperlink" Target="http://www.sreb.org/" TargetMode="External"/><Relationship Id="rId15" Type="http://schemas.openxmlformats.org/officeDocument/2006/relationships/hyperlink" Target="https://ire.udel.edu/cost/" TargetMode="External"/><Relationship Id="rId10" Type="http://schemas.openxmlformats.org/officeDocument/2006/relationships/hyperlink" Target="http://www.aaup.org/our-work/research/annual-report-economic-status-profession" TargetMode="External"/><Relationship Id="rId4" Type="http://schemas.openxmlformats.org/officeDocument/2006/relationships/hyperlink" Target="http://nces.ed.gov/" TargetMode="External"/><Relationship Id="rId9" Type="http://schemas.openxmlformats.org/officeDocument/2006/relationships/hyperlink" Target="https://knocking.wiche.edu/" TargetMode="External"/><Relationship Id="rId14" Type="http://schemas.openxmlformats.org/officeDocument/2006/relationships/hyperlink" Target="https://www.nacubo.org/"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airweb.org/collaborate-learn/professional-development-training"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hyperlink" Target="https://www.airweb.org/ir-data-professional-overview/statement-of-ethical-principles"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mailto:mhall@selu.edu"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hyperlink" Target="mailto:doblanc@mcneese.edu"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airweb.org/ir-data-professional-overview/duties-and-functions-of-institutional-research"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airweb.org/ir-data-professional-overview/statement-of-ethical-principles/principles"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sair.org/"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www.airweb.org/"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www.studentachievementmeasure.org/" TargetMode="External"/><Relationship Id="rId3" Type="http://schemas.openxmlformats.org/officeDocument/2006/relationships/hyperlink" Target="https://nces.ed.gov/ipeds" TargetMode="External"/><Relationship Id="rId7" Type="http://schemas.openxmlformats.org/officeDocument/2006/relationships/hyperlink" Target="https://commondataset.org/"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www.sacscoc.org/" TargetMode="External"/><Relationship Id="rId5" Type="http://schemas.openxmlformats.org/officeDocument/2006/relationships/hyperlink" Target="https://regents.la.gov/data-publications/" TargetMode="External"/><Relationship Id="rId4" Type="http://schemas.openxmlformats.org/officeDocument/2006/relationships/hyperlink" Target="https://www.airweb.org/collaborate-learn/ipeds-training-center"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2590800"/>
            <a:ext cx="8534400" cy="1793167"/>
          </a:xfrm>
        </p:spPr>
        <p:txBody>
          <a:bodyPr/>
          <a:lstStyle/>
          <a:p>
            <a:pPr algn="ctr"/>
            <a:r>
              <a:rPr lang="en-US"/>
              <a:t>LAIR 2024 Newcomers Workshop</a:t>
            </a:r>
          </a:p>
        </p:txBody>
      </p:sp>
      <p:sp>
        <p:nvSpPr>
          <p:cNvPr id="3" name="Subtitle 2"/>
          <p:cNvSpPr>
            <a:spLocks noGrp="1"/>
          </p:cNvSpPr>
          <p:nvPr>
            <p:ph type="subTitle" idx="1"/>
          </p:nvPr>
        </p:nvSpPr>
        <p:spPr>
          <a:xfrm>
            <a:off x="602319" y="4800600"/>
            <a:ext cx="7854696" cy="1752600"/>
          </a:xfrm>
        </p:spPr>
        <p:txBody>
          <a:bodyPr>
            <a:normAutofit/>
          </a:bodyPr>
          <a:lstStyle/>
          <a:p>
            <a:pPr algn="ctr"/>
            <a:r>
              <a:rPr lang="en-US"/>
              <a:t>Dane O’Blanc</a:t>
            </a:r>
          </a:p>
          <a:p>
            <a:pPr algn="ctr"/>
            <a:r>
              <a:rPr lang="en-US"/>
              <a:t>McNeese State University</a:t>
            </a: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76500" y="762000"/>
            <a:ext cx="3886200" cy="1943100"/>
          </a:xfrm>
          <a:prstGeom prst="rect">
            <a:avLst/>
          </a:prstGeom>
        </p:spPr>
      </p:pic>
    </p:spTree>
    <p:extLst>
      <p:ext uri="{BB962C8B-B14F-4D97-AF65-F5344CB8AC3E}">
        <p14:creationId xmlns:p14="http://schemas.microsoft.com/office/powerpoint/2010/main" val="5674458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ormAutofit fontScale="90000"/>
          </a:bodyPr>
          <a:lstStyle/>
          <a:p>
            <a:r>
              <a:rPr lang="en-US"/>
              <a:t>IPEDS</a:t>
            </a:r>
          </a:p>
        </p:txBody>
      </p:sp>
      <p:sp>
        <p:nvSpPr>
          <p:cNvPr id="3" name="Content Placeholder 2"/>
          <p:cNvSpPr>
            <a:spLocks noGrp="1"/>
          </p:cNvSpPr>
          <p:nvPr>
            <p:ph idx="1"/>
          </p:nvPr>
        </p:nvSpPr>
        <p:spPr>
          <a:xfrm>
            <a:off x="381000" y="1219200"/>
            <a:ext cx="8229600" cy="5486400"/>
          </a:xfrm>
        </p:spPr>
        <p:txBody>
          <a:bodyPr vert="horz" lIns="91440" tIns="45720" rIns="91440" bIns="45720" anchor="t">
            <a:noAutofit/>
          </a:bodyPr>
          <a:lstStyle/>
          <a:p>
            <a:r>
              <a:rPr lang="en-US" sz="1600">
                <a:latin typeface="+mj-lt"/>
              </a:rPr>
              <a:t>Registration – Closes August 28</a:t>
            </a:r>
          </a:p>
          <a:p>
            <a:pPr lvl="1" indent="-246380"/>
            <a:r>
              <a:rPr lang="en-US" sz="1600">
                <a:latin typeface="+mj-lt"/>
              </a:rPr>
              <a:t>Register</a:t>
            </a:r>
            <a:endParaRPr lang="en-US" sz="1600">
              <a:latin typeface="+mj-lt"/>
              <a:cs typeface="Calibri"/>
            </a:endParaRPr>
          </a:p>
          <a:p>
            <a:pPr lvl="1" indent="-246380"/>
            <a:r>
              <a:rPr lang="en-US" sz="1600">
                <a:latin typeface="+mj-lt"/>
              </a:rPr>
              <a:t>Report Mapping</a:t>
            </a:r>
            <a:endParaRPr lang="en-US" sz="1600">
              <a:latin typeface="+mj-lt"/>
              <a:cs typeface="Calibri"/>
            </a:endParaRPr>
          </a:p>
          <a:p>
            <a:pPr lvl="1" indent="-246380"/>
            <a:r>
              <a:rPr lang="en-US" sz="1600">
                <a:latin typeface="+mj-lt"/>
              </a:rPr>
              <a:t>Institutional Characteristics – Basic institutional data</a:t>
            </a:r>
            <a:endParaRPr lang="en-US" sz="1600">
              <a:latin typeface="+mj-lt"/>
              <a:cs typeface="Calibri"/>
            </a:endParaRPr>
          </a:p>
          <a:p>
            <a:r>
              <a:rPr lang="en-US" sz="1600">
                <a:latin typeface="+mj-lt"/>
              </a:rPr>
              <a:t>Fall – Closes October 16</a:t>
            </a:r>
          </a:p>
          <a:p>
            <a:pPr lvl="1" indent="-246380"/>
            <a:r>
              <a:rPr lang="en-US" sz="1600">
                <a:latin typeface="+mj-lt"/>
              </a:rPr>
              <a:t>Cost I (New) – Cost of Attendance</a:t>
            </a:r>
            <a:endParaRPr lang="en-US" sz="1600">
              <a:latin typeface="+mj-lt"/>
              <a:cs typeface="Calibri"/>
            </a:endParaRPr>
          </a:p>
          <a:p>
            <a:pPr lvl="1" indent="-246380"/>
            <a:r>
              <a:rPr lang="en-US" sz="1600">
                <a:latin typeface="+mj-lt"/>
              </a:rPr>
              <a:t>Completions – Completers submitted by </a:t>
            </a:r>
            <a:r>
              <a:rPr lang="en-US" sz="1600" err="1">
                <a:latin typeface="+mj-lt"/>
              </a:rPr>
              <a:t>BoR</a:t>
            </a:r>
            <a:r>
              <a:rPr lang="en-US" sz="1600">
                <a:latin typeface="+mj-lt"/>
              </a:rPr>
              <a:t>, institutions review and add 2</a:t>
            </a:r>
            <a:r>
              <a:rPr lang="en-US" sz="1600" baseline="30000">
                <a:latin typeface="+mj-lt"/>
              </a:rPr>
              <a:t>nd</a:t>
            </a:r>
            <a:r>
              <a:rPr lang="en-US" sz="1600">
                <a:latin typeface="+mj-lt"/>
              </a:rPr>
              <a:t> major</a:t>
            </a:r>
            <a:endParaRPr lang="en-US" sz="1800">
              <a:latin typeface="+mj-lt"/>
              <a:cs typeface="Calibri"/>
            </a:endParaRPr>
          </a:p>
          <a:p>
            <a:pPr lvl="1" indent="-246380"/>
            <a:r>
              <a:rPr lang="en-US" sz="1600">
                <a:latin typeface="+mj-lt"/>
              </a:rPr>
              <a:t>12 Month Enrollment</a:t>
            </a:r>
            <a:endParaRPr lang="en-US" sz="1600">
              <a:latin typeface="+mj-lt"/>
              <a:cs typeface="Calibri"/>
            </a:endParaRPr>
          </a:p>
          <a:p>
            <a:r>
              <a:rPr lang="en-US" sz="1600">
                <a:latin typeface="+mj-lt"/>
              </a:rPr>
              <a:t>Winter – Closes February 19</a:t>
            </a:r>
          </a:p>
          <a:p>
            <a:pPr lvl="1" indent="-246380"/>
            <a:r>
              <a:rPr lang="en-US" sz="1400">
                <a:latin typeface="+mj-lt"/>
              </a:rPr>
              <a:t>Student Financial Aid</a:t>
            </a:r>
            <a:endParaRPr lang="en-US" sz="1400">
              <a:latin typeface="+mj-lt"/>
              <a:cs typeface="Calibri"/>
            </a:endParaRPr>
          </a:p>
          <a:p>
            <a:pPr lvl="1" indent="-246380"/>
            <a:r>
              <a:rPr lang="en-US" sz="1400">
                <a:latin typeface="+mj-lt"/>
              </a:rPr>
              <a:t>Cost II (New) – Average Net Price</a:t>
            </a:r>
            <a:endParaRPr lang="en-US" sz="1400">
              <a:latin typeface="+mj-lt"/>
              <a:cs typeface="Calibri"/>
            </a:endParaRPr>
          </a:p>
          <a:p>
            <a:pPr lvl="1" indent="-246380"/>
            <a:r>
              <a:rPr lang="en-US" sz="1400">
                <a:latin typeface="+mj-lt"/>
              </a:rPr>
              <a:t>Graduation Rates</a:t>
            </a:r>
            <a:endParaRPr lang="en-US" sz="1400">
              <a:latin typeface="+mj-lt"/>
              <a:cs typeface="Calibri"/>
            </a:endParaRPr>
          </a:p>
          <a:p>
            <a:pPr lvl="1" indent="-246380"/>
            <a:r>
              <a:rPr lang="en-US" sz="1400">
                <a:latin typeface="+mj-lt"/>
              </a:rPr>
              <a:t>Graduation Rates 200%</a:t>
            </a:r>
            <a:endParaRPr lang="en-US" sz="1400">
              <a:latin typeface="+mj-lt"/>
              <a:cs typeface="Calibri"/>
            </a:endParaRPr>
          </a:p>
          <a:p>
            <a:pPr lvl="1" indent="-246380"/>
            <a:r>
              <a:rPr lang="en-US" sz="1400">
                <a:latin typeface="+mj-lt"/>
              </a:rPr>
              <a:t>Admissions</a:t>
            </a:r>
            <a:endParaRPr lang="en-US" sz="1400">
              <a:latin typeface="+mj-lt"/>
              <a:cs typeface="Calibri"/>
            </a:endParaRPr>
          </a:p>
          <a:p>
            <a:pPr lvl="1" indent="-246380"/>
            <a:r>
              <a:rPr lang="en-US" sz="1400">
                <a:latin typeface="+mj-lt"/>
              </a:rPr>
              <a:t>Outcome Measures</a:t>
            </a:r>
            <a:endParaRPr lang="en-US" sz="1400">
              <a:latin typeface="+mj-lt"/>
              <a:cs typeface="Calibri"/>
            </a:endParaRPr>
          </a:p>
          <a:p>
            <a:r>
              <a:rPr lang="en-US" sz="1600">
                <a:latin typeface="+mj-lt"/>
              </a:rPr>
              <a:t>Spring – Closes April 16</a:t>
            </a:r>
          </a:p>
          <a:p>
            <a:pPr lvl="1" indent="-246380"/>
            <a:r>
              <a:rPr lang="en-US" sz="1400">
                <a:latin typeface="+mj-lt"/>
              </a:rPr>
              <a:t>Fall Enrollment</a:t>
            </a:r>
            <a:endParaRPr lang="en-US" sz="1400">
              <a:latin typeface="+mj-lt"/>
              <a:cs typeface="Calibri"/>
            </a:endParaRPr>
          </a:p>
          <a:p>
            <a:pPr lvl="1" indent="-246380"/>
            <a:r>
              <a:rPr lang="en-US" sz="1400">
                <a:latin typeface="+mj-lt"/>
              </a:rPr>
              <a:t>Finance</a:t>
            </a:r>
            <a:endParaRPr lang="en-US" sz="1400">
              <a:latin typeface="+mj-lt"/>
              <a:cs typeface="Calibri"/>
            </a:endParaRPr>
          </a:p>
          <a:p>
            <a:pPr lvl="1" indent="-246380"/>
            <a:r>
              <a:rPr lang="en-US" sz="1400">
                <a:latin typeface="+mj-lt"/>
              </a:rPr>
              <a:t>Human Resources</a:t>
            </a:r>
            <a:endParaRPr lang="en-US" sz="1400">
              <a:latin typeface="+mj-lt"/>
              <a:cs typeface="Calibri"/>
            </a:endParaRPr>
          </a:p>
          <a:p>
            <a:pPr lvl="1" indent="-246380"/>
            <a:r>
              <a:rPr lang="en-US" sz="1400">
                <a:latin typeface="+mj-lt"/>
              </a:rPr>
              <a:t>Academic Library (Scheduled to be discontinued in 2025-2026)</a:t>
            </a:r>
            <a:endParaRPr lang="en-US" sz="1800">
              <a:latin typeface="+mj-lt"/>
              <a:cs typeface="Calibri"/>
            </a:endParaRPr>
          </a:p>
        </p:txBody>
      </p:sp>
    </p:spTree>
    <p:extLst>
      <p:ext uri="{BB962C8B-B14F-4D97-AF65-F5344CB8AC3E}">
        <p14:creationId xmlns:p14="http://schemas.microsoft.com/office/powerpoint/2010/main" val="339518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1" end="11"/>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
                                            <p:txEl>
                                              <p:pRg st="12" end="12"/>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
                                            <p:txEl>
                                              <p:pRg st="13" end="13"/>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5" end="15"/>
                                            </p:tx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
                                            <p:txEl>
                                              <p:pRg st="16" end="16"/>
                                            </p:txEl>
                                          </p:spTgt>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3">
                                            <p:txEl>
                                              <p:pRg st="17" end="17"/>
                                            </p:txEl>
                                          </p:spTgt>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3">
                                            <p:txEl>
                                              <p:pRg st="18" end="18"/>
                                            </p:txEl>
                                          </p:spTgt>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3">
                                            <p:txEl>
                                              <p:pRg st="19" end="1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ERP Systems</a:t>
            </a:r>
          </a:p>
        </p:txBody>
      </p:sp>
      <p:sp>
        <p:nvSpPr>
          <p:cNvPr id="3" name="Content Placeholder 2"/>
          <p:cNvSpPr>
            <a:spLocks noGrp="1"/>
          </p:cNvSpPr>
          <p:nvPr>
            <p:ph idx="1"/>
          </p:nvPr>
        </p:nvSpPr>
        <p:spPr>
          <a:xfrm>
            <a:off x="304800" y="1752600"/>
            <a:ext cx="8382000" cy="4724400"/>
          </a:xfrm>
        </p:spPr>
        <p:txBody>
          <a:bodyPr>
            <a:normAutofit fontScale="85000" lnSpcReduction="20000"/>
          </a:bodyPr>
          <a:lstStyle/>
          <a:p>
            <a:r>
              <a:rPr lang="en-US">
                <a:latin typeface="+mj-lt"/>
              </a:rPr>
              <a:t>Enterprise resource planning (ERP) refers to a type of software that organizations use to manage day-to-day business activities such as accounting, procurement, project management, risk management and compliance, and supply chain operations.  A higher education ERP system automates aspects of the student life cycle and helps faculty members manage their teaching agendas, along with administrative tasks.</a:t>
            </a:r>
          </a:p>
          <a:p>
            <a:r>
              <a:rPr lang="en-US">
                <a:latin typeface="+mj-lt"/>
              </a:rPr>
              <a:t>Common Higher Ed Modules: HR, Finance, Admissions, Student, Curriculum Management, Alumni, Financial Aid, Advising, Recruiting</a:t>
            </a:r>
          </a:p>
          <a:p>
            <a:r>
              <a:rPr lang="en-US">
                <a:latin typeface="+mj-lt"/>
              </a:rPr>
              <a:t>Systems available:</a:t>
            </a:r>
          </a:p>
          <a:p>
            <a:pPr lvl="1"/>
            <a:r>
              <a:rPr lang="en-US">
                <a:latin typeface="+mj-lt"/>
              </a:rPr>
              <a:t>Workday (HR &amp; Finance – Southeastern, UNO, Tech, LSU)</a:t>
            </a:r>
          </a:p>
          <a:p>
            <a:pPr lvl="1"/>
            <a:r>
              <a:rPr lang="en-US">
                <a:latin typeface="+mj-lt"/>
              </a:rPr>
              <a:t>PeopleSoft (Student – Southeastern, UNO)</a:t>
            </a:r>
          </a:p>
          <a:p>
            <a:pPr lvl="1"/>
            <a:r>
              <a:rPr lang="en-US">
                <a:latin typeface="+mj-lt"/>
              </a:rPr>
              <a:t>Banner (Nicholls, Northwestern, McNeese, ULL, ULM)</a:t>
            </a:r>
          </a:p>
          <a:p>
            <a:pPr lvl="1"/>
            <a:r>
              <a:rPr lang="en-US">
                <a:latin typeface="+mj-lt"/>
              </a:rPr>
              <a:t>Jenzabar</a:t>
            </a:r>
          </a:p>
          <a:p>
            <a:pPr lvl="1"/>
            <a:r>
              <a:rPr lang="en-US">
                <a:latin typeface="+mj-lt"/>
              </a:rPr>
              <a:t>Unit4</a:t>
            </a:r>
          </a:p>
        </p:txBody>
      </p:sp>
    </p:spTree>
    <p:extLst>
      <p:ext uri="{BB962C8B-B14F-4D97-AF65-F5344CB8AC3E}">
        <p14:creationId xmlns:p14="http://schemas.microsoft.com/office/powerpoint/2010/main" val="12864605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Factbooks</a:t>
            </a:r>
            <a:endParaRPr lang="en-US"/>
          </a:p>
        </p:txBody>
      </p:sp>
      <p:sp>
        <p:nvSpPr>
          <p:cNvPr id="3" name="Content Placeholder 2"/>
          <p:cNvSpPr>
            <a:spLocks noGrp="1"/>
          </p:cNvSpPr>
          <p:nvPr>
            <p:ph idx="1"/>
          </p:nvPr>
        </p:nvSpPr>
        <p:spPr/>
        <p:txBody>
          <a:bodyPr vert="horz" lIns="91440" tIns="45720" rIns="91440" bIns="45720" anchor="t">
            <a:normAutofit fontScale="85000" lnSpcReduction="20000"/>
          </a:bodyPr>
          <a:lstStyle/>
          <a:p>
            <a:r>
              <a:rPr lang="en-US">
                <a:latin typeface="+mj-lt"/>
              </a:rPr>
              <a:t>Hard copy, web/electronic, “mini”, standard, dashboards</a:t>
            </a:r>
          </a:p>
          <a:p>
            <a:r>
              <a:rPr lang="en-US">
                <a:latin typeface="+mj-lt"/>
              </a:rPr>
              <a:t>Provides annual standardized report that a lot of people will use</a:t>
            </a:r>
          </a:p>
          <a:p>
            <a:r>
              <a:rPr lang="en-US">
                <a:latin typeface="+mj-lt"/>
              </a:rPr>
              <a:t>Gains exposure for your office</a:t>
            </a:r>
          </a:p>
          <a:p>
            <a:r>
              <a:rPr lang="en-US">
                <a:latin typeface="+mj-lt"/>
              </a:rPr>
              <a:t>Can make reporting easier, quick guide available at your fingertips</a:t>
            </a:r>
          </a:p>
          <a:p>
            <a:r>
              <a:rPr lang="en-US">
                <a:latin typeface="+mj-lt"/>
              </a:rPr>
              <a:t>What is included depends on the needs of the institution</a:t>
            </a:r>
          </a:p>
          <a:p>
            <a:r>
              <a:rPr lang="en-US">
                <a:latin typeface="+mj-lt"/>
              </a:rPr>
              <a:t>For great examples:  </a:t>
            </a:r>
            <a:r>
              <a:rPr lang="en-US">
                <a:latin typeface="+mj-lt"/>
                <a:hlinkClick r:id="rId3"/>
              </a:rPr>
              <a:t>http://sair.org/awards/annual-fact-book-and-electronic-document-competition/</a:t>
            </a:r>
            <a:endParaRPr lang="en-US">
              <a:latin typeface="+mj-lt"/>
            </a:endParaRPr>
          </a:p>
          <a:p>
            <a:r>
              <a:rPr lang="en-US" err="1">
                <a:latin typeface="+mj-lt"/>
              </a:rPr>
              <a:t>BoR</a:t>
            </a:r>
            <a:r>
              <a:rPr lang="en-US">
                <a:latin typeface="+mj-lt"/>
              </a:rPr>
              <a:t> Factbook: </a:t>
            </a:r>
            <a:r>
              <a:rPr lang="en-US">
                <a:latin typeface="+mj-lt"/>
                <a:hlinkClick r:id="rId4"/>
              </a:rPr>
              <a:t>https://www.laregents.edu/wp-content/uploads/2023/01/Louisiana-Higher-Education-Fact-Book.pdf</a:t>
            </a:r>
          </a:p>
          <a:p>
            <a:r>
              <a:rPr lang="en-US">
                <a:latin typeface="Calibri"/>
                <a:ea typeface="+mn-lt"/>
                <a:cs typeface="Calibri"/>
              </a:rPr>
              <a:t>McNeese Factbook: </a:t>
            </a:r>
            <a:r>
              <a:rPr lang="en-US">
                <a:latin typeface="Calibri"/>
                <a:ea typeface="+mn-lt"/>
                <a:cs typeface="Calibri"/>
                <a:hlinkClick r:id="rId5"/>
              </a:rPr>
              <a:t>https://www.mcneese.edu/ire/2023-2024-factbook</a:t>
            </a:r>
          </a:p>
          <a:p>
            <a:r>
              <a:rPr lang="en-US">
                <a:latin typeface="Calibri"/>
                <a:cs typeface="Calibri"/>
              </a:rPr>
              <a:t>NSULA Factbook: </a:t>
            </a:r>
            <a:r>
              <a:rPr lang="en-US">
                <a:latin typeface="Calibri"/>
                <a:ea typeface="+mn-lt"/>
                <a:cs typeface="+mn-lt"/>
                <a:hlinkClick r:id="rId6"/>
              </a:rPr>
              <a:t>https://documentproviderviewer.nsula.edu/?id=13966</a:t>
            </a:r>
            <a:endParaRPr lang="en-US">
              <a:latin typeface="Calibri"/>
              <a:cs typeface="Calibri"/>
            </a:endParaRPr>
          </a:p>
          <a:p>
            <a:endParaRPr lang="en-US">
              <a:latin typeface="Constantia"/>
              <a:cs typeface="Calibri"/>
            </a:endParaRPr>
          </a:p>
        </p:txBody>
      </p:sp>
    </p:spTree>
    <p:extLst>
      <p:ext uri="{BB962C8B-B14F-4D97-AF65-F5344CB8AC3E}">
        <p14:creationId xmlns:p14="http://schemas.microsoft.com/office/powerpoint/2010/main" val="447939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Comparison Groups</a:t>
            </a:r>
          </a:p>
        </p:txBody>
      </p:sp>
      <p:sp>
        <p:nvSpPr>
          <p:cNvPr id="3" name="Content Placeholder 2"/>
          <p:cNvSpPr>
            <a:spLocks noGrp="1"/>
          </p:cNvSpPr>
          <p:nvPr>
            <p:ph idx="1"/>
          </p:nvPr>
        </p:nvSpPr>
        <p:spPr/>
        <p:txBody>
          <a:bodyPr>
            <a:normAutofit fontScale="85000" lnSpcReduction="20000"/>
          </a:bodyPr>
          <a:lstStyle/>
          <a:p>
            <a:r>
              <a:rPr lang="en-US">
                <a:latin typeface="+mj-lt"/>
              </a:rPr>
              <a:t>Developing comparison groups can be very political and sensitive</a:t>
            </a:r>
          </a:p>
          <a:p>
            <a:r>
              <a:rPr lang="en-US">
                <a:latin typeface="+mj-lt"/>
              </a:rPr>
              <a:t>Not all comparison groups are peers although they are often referred to as peer groups</a:t>
            </a:r>
          </a:p>
          <a:p>
            <a:r>
              <a:rPr lang="en-US">
                <a:latin typeface="+mj-lt"/>
              </a:rPr>
              <a:t>Types: </a:t>
            </a:r>
          </a:p>
          <a:p>
            <a:pPr lvl="1"/>
            <a:r>
              <a:rPr lang="en-US">
                <a:latin typeface="+mj-lt"/>
              </a:rPr>
              <a:t>Competitor – Institutions you compete with for students or other resources</a:t>
            </a:r>
          </a:p>
          <a:p>
            <a:pPr lvl="1"/>
            <a:r>
              <a:rPr lang="en-US">
                <a:latin typeface="+mj-lt"/>
              </a:rPr>
              <a:t>Aspirational – Institutions you aspire to</a:t>
            </a:r>
          </a:p>
          <a:p>
            <a:pPr lvl="1"/>
            <a:r>
              <a:rPr lang="en-US">
                <a:latin typeface="+mj-lt"/>
              </a:rPr>
              <a:t>Predetermined</a:t>
            </a:r>
          </a:p>
          <a:p>
            <a:pPr lvl="2"/>
            <a:r>
              <a:rPr lang="en-US">
                <a:latin typeface="+mj-lt"/>
              </a:rPr>
              <a:t>Natural – e.g. Athletic Conference</a:t>
            </a:r>
          </a:p>
          <a:p>
            <a:pPr lvl="2"/>
            <a:r>
              <a:rPr lang="en-US">
                <a:latin typeface="+mj-lt"/>
              </a:rPr>
              <a:t>Traditional – based on history</a:t>
            </a:r>
          </a:p>
          <a:p>
            <a:pPr lvl="2"/>
            <a:r>
              <a:rPr lang="en-US">
                <a:latin typeface="+mj-lt"/>
              </a:rPr>
              <a:t>Jurisdictional – part of same political or legal jurisdiction (UL System)</a:t>
            </a:r>
          </a:p>
          <a:p>
            <a:pPr lvl="2"/>
            <a:r>
              <a:rPr lang="en-US">
                <a:latin typeface="+mj-lt"/>
              </a:rPr>
              <a:t>Classification-Based – Carnegie or other type of classification</a:t>
            </a:r>
          </a:p>
          <a:p>
            <a:pPr lvl="1"/>
            <a:r>
              <a:rPr lang="en-US">
                <a:latin typeface="+mj-lt"/>
              </a:rPr>
              <a:t>Peer – similar institutions</a:t>
            </a:r>
          </a:p>
          <a:p>
            <a:r>
              <a:rPr lang="en-US">
                <a:latin typeface="+mj-lt"/>
              </a:rPr>
              <a:t>Have to keep in mind what is the purpose of the group, if possible.</a:t>
            </a:r>
          </a:p>
        </p:txBody>
      </p:sp>
    </p:spTree>
    <p:extLst>
      <p:ext uri="{BB962C8B-B14F-4D97-AF65-F5344CB8AC3E}">
        <p14:creationId xmlns:p14="http://schemas.microsoft.com/office/powerpoint/2010/main" val="30149623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fontScale="90000"/>
          </a:bodyPr>
          <a:lstStyle/>
          <a:p>
            <a:r>
              <a:rPr lang="en-US"/>
              <a:t>External Sources of Data</a:t>
            </a:r>
          </a:p>
        </p:txBody>
      </p:sp>
      <p:sp>
        <p:nvSpPr>
          <p:cNvPr id="3" name="Content Placeholder 2"/>
          <p:cNvSpPr>
            <a:spLocks noGrp="1"/>
          </p:cNvSpPr>
          <p:nvPr>
            <p:ph idx="1"/>
          </p:nvPr>
        </p:nvSpPr>
        <p:spPr>
          <a:xfrm>
            <a:off x="457200" y="1143000"/>
            <a:ext cx="8229600" cy="5562600"/>
          </a:xfrm>
        </p:spPr>
        <p:txBody>
          <a:bodyPr>
            <a:noAutofit/>
          </a:bodyPr>
          <a:lstStyle/>
          <a:p>
            <a:r>
              <a:rPr lang="en-US" sz="1800">
                <a:latin typeface="+mj-lt"/>
              </a:rPr>
              <a:t>Integrated Post Secondary Educational Data System (IPEDS) </a:t>
            </a:r>
            <a:r>
              <a:rPr lang="en-US" sz="1800">
                <a:latin typeface="+mj-lt"/>
                <a:hlinkClick r:id="rId3"/>
              </a:rPr>
              <a:t>www.nces.ed.gov/ipeds/</a:t>
            </a:r>
            <a:r>
              <a:rPr lang="en-US" sz="1800">
                <a:latin typeface="+mj-lt"/>
              </a:rPr>
              <a:t> </a:t>
            </a:r>
          </a:p>
          <a:p>
            <a:r>
              <a:rPr lang="en-US" sz="1800">
                <a:latin typeface="+mj-lt"/>
              </a:rPr>
              <a:t>National Center for Educational Statistics (NCES) </a:t>
            </a:r>
            <a:r>
              <a:rPr lang="en-US" sz="1800">
                <a:latin typeface="+mj-lt"/>
                <a:hlinkClick r:id="rId4"/>
              </a:rPr>
              <a:t>nces.ed.gov/</a:t>
            </a:r>
            <a:endParaRPr lang="en-US" sz="1800">
              <a:latin typeface="+mj-lt"/>
            </a:endParaRPr>
          </a:p>
          <a:p>
            <a:r>
              <a:rPr lang="en-US" sz="1800">
                <a:latin typeface="+mj-lt"/>
              </a:rPr>
              <a:t>SREB </a:t>
            </a:r>
            <a:r>
              <a:rPr lang="en-US" sz="1800">
                <a:latin typeface="+mj-lt"/>
                <a:hlinkClick r:id="rId5"/>
              </a:rPr>
              <a:t>www.sreb.org</a:t>
            </a:r>
            <a:endParaRPr lang="en-US" sz="1800">
              <a:latin typeface="+mj-lt"/>
            </a:endParaRPr>
          </a:p>
          <a:p>
            <a:r>
              <a:rPr lang="en-US" sz="1800">
                <a:latin typeface="+mj-lt"/>
              </a:rPr>
              <a:t>National Student Clearinghouse </a:t>
            </a:r>
            <a:r>
              <a:rPr lang="en-US" sz="1800">
                <a:latin typeface="+mj-lt"/>
                <a:hlinkClick r:id="rId6"/>
              </a:rPr>
              <a:t>www.studentclearinghouse.org/</a:t>
            </a:r>
            <a:r>
              <a:rPr lang="en-US" sz="1800">
                <a:latin typeface="+mj-lt"/>
              </a:rPr>
              <a:t> </a:t>
            </a:r>
          </a:p>
          <a:p>
            <a:r>
              <a:rPr lang="en-US" sz="1800">
                <a:latin typeface="+mj-lt"/>
              </a:rPr>
              <a:t>Grapevine (state financial support) </a:t>
            </a:r>
            <a:r>
              <a:rPr lang="en-US" sz="1800">
                <a:latin typeface="+mj-lt"/>
                <a:hlinkClick r:id="rId7"/>
              </a:rPr>
              <a:t>https://education.illinoisstate.edu/grapevine/</a:t>
            </a:r>
            <a:endParaRPr lang="en-US" sz="1800">
              <a:latin typeface="+mj-lt"/>
            </a:endParaRPr>
          </a:p>
          <a:p>
            <a:r>
              <a:rPr lang="en-US" sz="1800">
                <a:latin typeface="+mj-lt"/>
              </a:rPr>
              <a:t>CUPAHR </a:t>
            </a:r>
            <a:r>
              <a:rPr lang="en-US" sz="1800">
                <a:latin typeface="+mj-lt"/>
                <a:hlinkClick r:id="rId8"/>
              </a:rPr>
              <a:t>www.cupahr.org</a:t>
            </a:r>
            <a:endParaRPr lang="en-US" sz="1800">
              <a:latin typeface="+mj-lt"/>
            </a:endParaRPr>
          </a:p>
          <a:p>
            <a:r>
              <a:rPr lang="en-US" sz="1800">
                <a:latin typeface="+mj-lt"/>
              </a:rPr>
              <a:t>WICHE (projections of high school graduates) </a:t>
            </a:r>
            <a:r>
              <a:rPr lang="en-US" sz="1800">
                <a:latin typeface="+mj-lt"/>
                <a:hlinkClick r:id="rId9"/>
              </a:rPr>
              <a:t>https://knocking.wiche.edu/ </a:t>
            </a:r>
            <a:endParaRPr lang="en-US" sz="1800">
              <a:latin typeface="+mj-lt"/>
            </a:endParaRPr>
          </a:p>
          <a:p>
            <a:r>
              <a:rPr lang="en-US" sz="1800">
                <a:latin typeface="+mj-lt"/>
              </a:rPr>
              <a:t>AAUP </a:t>
            </a:r>
            <a:r>
              <a:rPr lang="en-US" sz="1800">
                <a:latin typeface="+mj-lt"/>
                <a:hlinkClick r:id="rId10"/>
              </a:rPr>
              <a:t>www.aaup.org/our-work/research/annual-report-economic-status-profession</a:t>
            </a:r>
            <a:r>
              <a:rPr lang="en-US" sz="1800">
                <a:latin typeface="+mj-lt"/>
              </a:rPr>
              <a:t> </a:t>
            </a:r>
          </a:p>
          <a:p>
            <a:r>
              <a:rPr lang="en-US" sz="1800">
                <a:latin typeface="+mj-lt"/>
              </a:rPr>
              <a:t>Bureau of Labor Statistics </a:t>
            </a:r>
            <a:r>
              <a:rPr lang="en-US" sz="1800">
                <a:latin typeface="+mj-lt"/>
                <a:hlinkClick r:id="rId11"/>
              </a:rPr>
              <a:t>www.bls.gov/data/</a:t>
            </a:r>
            <a:endParaRPr lang="en-US" sz="1800">
              <a:latin typeface="+mj-lt"/>
            </a:endParaRPr>
          </a:p>
          <a:p>
            <a:r>
              <a:rPr lang="en-US" sz="1800">
                <a:latin typeface="+mj-lt"/>
              </a:rPr>
              <a:t>Census Bureau </a:t>
            </a:r>
            <a:r>
              <a:rPr lang="en-US" sz="1800">
                <a:latin typeface="+mj-lt"/>
                <a:hlinkClick r:id="rId12"/>
              </a:rPr>
              <a:t>www.census.gov/</a:t>
            </a:r>
            <a:endParaRPr lang="en-US" sz="1800">
              <a:latin typeface="+mj-lt"/>
            </a:endParaRPr>
          </a:p>
          <a:p>
            <a:r>
              <a:rPr lang="en-US" sz="1800">
                <a:latin typeface="+mj-lt"/>
              </a:rPr>
              <a:t>College Scorecard </a:t>
            </a:r>
            <a:r>
              <a:rPr lang="en-US" sz="1800">
                <a:latin typeface="+mj-lt"/>
                <a:hlinkClick r:id="rId13"/>
              </a:rPr>
              <a:t>https://collegescorecard.ed.gov/</a:t>
            </a:r>
            <a:endParaRPr lang="en-US" sz="1800">
              <a:latin typeface="+mj-lt"/>
            </a:endParaRPr>
          </a:p>
          <a:p>
            <a:r>
              <a:rPr lang="en-US" sz="1800">
                <a:latin typeface="+mj-lt"/>
              </a:rPr>
              <a:t>NACUBO </a:t>
            </a:r>
            <a:r>
              <a:rPr lang="en-US" sz="1800">
                <a:latin typeface="+mj-lt"/>
                <a:hlinkClick r:id="rId14"/>
              </a:rPr>
              <a:t>https://www.nacubo.org/</a:t>
            </a:r>
            <a:endParaRPr lang="en-US" sz="1800">
              <a:latin typeface="+mj-lt"/>
            </a:endParaRPr>
          </a:p>
          <a:p>
            <a:r>
              <a:rPr lang="en-US" sz="1800">
                <a:latin typeface="+mj-lt"/>
              </a:rPr>
              <a:t>Delaware Cost Study </a:t>
            </a:r>
            <a:r>
              <a:rPr lang="en-US" sz="1800">
                <a:latin typeface="+mj-lt"/>
                <a:hlinkClick r:id="rId15"/>
              </a:rPr>
              <a:t>https://ire.udel.edu/cost/</a:t>
            </a:r>
            <a:endParaRPr lang="en-US" sz="1800">
              <a:latin typeface="+mj-lt"/>
            </a:endParaRPr>
          </a:p>
          <a:p>
            <a:r>
              <a:rPr lang="en-US" sz="1800">
                <a:latin typeface="+mj-lt"/>
              </a:rPr>
              <a:t>Educause </a:t>
            </a:r>
            <a:r>
              <a:rPr lang="en-US" sz="1800">
                <a:latin typeface="+mj-lt"/>
                <a:hlinkClick r:id="rId16"/>
              </a:rPr>
              <a:t>https://www.educause.edu/research-and-publications/research/analytics-services</a:t>
            </a:r>
            <a:endParaRPr lang="en-US" sz="1800"/>
          </a:p>
        </p:txBody>
      </p:sp>
    </p:spTree>
    <p:extLst>
      <p:ext uri="{BB962C8B-B14F-4D97-AF65-F5344CB8AC3E}">
        <p14:creationId xmlns:p14="http://schemas.microsoft.com/office/powerpoint/2010/main" val="180248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Keeping track of data requests</a:t>
            </a:r>
          </a:p>
        </p:txBody>
      </p:sp>
      <p:sp>
        <p:nvSpPr>
          <p:cNvPr id="3" name="Content Placeholder 2"/>
          <p:cNvSpPr>
            <a:spLocks noGrp="1"/>
          </p:cNvSpPr>
          <p:nvPr>
            <p:ph idx="1"/>
          </p:nvPr>
        </p:nvSpPr>
        <p:spPr/>
        <p:txBody>
          <a:bodyPr/>
          <a:lstStyle/>
          <a:p>
            <a:r>
              <a:rPr lang="en-US">
                <a:latin typeface="+mj-lt"/>
              </a:rPr>
              <a:t>Develop a database, can be as simple as an excel file or more complex</a:t>
            </a:r>
          </a:p>
          <a:p>
            <a:r>
              <a:rPr lang="en-US">
                <a:latin typeface="+mj-lt"/>
              </a:rPr>
              <a:t>Develop request forms, either on-line or hard copy</a:t>
            </a:r>
          </a:p>
          <a:p>
            <a:r>
              <a:rPr lang="en-US">
                <a:latin typeface="+mj-lt"/>
              </a:rPr>
              <a:t>If the same type of data is requested, add to a standard report such as </a:t>
            </a:r>
            <a:r>
              <a:rPr lang="en-US" err="1">
                <a:latin typeface="+mj-lt"/>
              </a:rPr>
              <a:t>factbook</a:t>
            </a:r>
            <a:endParaRPr lang="en-US">
              <a:latin typeface="+mj-lt"/>
            </a:endParaRPr>
          </a:p>
          <a:p>
            <a:r>
              <a:rPr lang="en-US">
                <a:latin typeface="+mj-lt"/>
              </a:rPr>
              <a:t>Track internal vs. external</a:t>
            </a:r>
          </a:p>
          <a:p>
            <a:r>
              <a:rPr lang="en-US">
                <a:latin typeface="+mj-lt"/>
              </a:rPr>
              <a:t>Track dates and times for submission and completion</a:t>
            </a:r>
          </a:p>
          <a:p>
            <a:r>
              <a:rPr lang="en-US">
                <a:latin typeface="+mj-lt"/>
              </a:rPr>
              <a:t>Track hours required – can be used to justify resources</a:t>
            </a:r>
          </a:p>
          <a:p>
            <a:r>
              <a:rPr lang="en-US">
                <a:latin typeface="+mj-lt"/>
              </a:rPr>
              <a:t>Know what everyone in office is working on</a:t>
            </a:r>
          </a:p>
        </p:txBody>
      </p:sp>
    </p:spTree>
    <p:extLst>
      <p:ext uri="{BB962C8B-B14F-4D97-AF65-F5344CB8AC3E}">
        <p14:creationId xmlns:p14="http://schemas.microsoft.com/office/powerpoint/2010/main" val="1543421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fontScale="90000"/>
          </a:bodyPr>
          <a:lstStyle/>
          <a:p>
            <a:r>
              <a:rPr lang="en-US"/>
              <a:t>Hard earned tips</a:t>
            </a:r>
          </a:p>
        </p:txBody>
      </p:sp>
      <p:sp>
        <p:nvSpPr>
          <p:cNvPr id="3" name="Content Placeholder 2"/>
          <p:cNvSpPr>
            <a:spLocks noGrp="1"/>
          </p:cNvSpPr>
          <p:nvPr>
            <p:ph idx="1"/>
          </p:nvPr>
        </p:nvSpPr>
        <p:spPr>
          <a:xfrm>
            <a:off x="457200" y="1447800"/>
            <a:ext cx="8229600" cy="5181600"/>
          </a:xfrm>
        </p:spPr>
        <p:txBody>
          <a:bodyPr>
            <a:noAutofit/>
          </a:bodyPr>
          <a:lstStyle/>
          <a:p>
            <a:r>
              <a:rPr lang="en-US" sz="1500">
                <a:latin typeface="+mj-lt"/>
              </a:rPr>
              <a:t>Take a programmer to lunch</a:t>
            </a:r>
          </a:p>
          <a:p>
            <a:r>
              <a:rPr lang="en-US" sz="1500">
                <a:latin typeface="+mj-lt"/>
              </a:rPr>
              <a:t>Check the news headlines daily, might impact the call you are going to get in 5 minutes</a:t>
            </a:r>
          </a:p>
          <a:p>
            <a:r>
              <a:rPr lang="en-US" sz="1500">
                <a:latin typeface="+mj-lt"/>
              </a:rPr>
              <a:t>Put as much as possible on the web, and start training folks to look there first (some will never be trainable and some will take a lot of training, but those who look there first make your life easier)</a:t>
            </a:r>
          </a:p>
          <a:p>
            <a:r>
              <a:rPr lang="en-US" sz="1500">
                <a:latin typeface="+mj-lt"/>
              </a:rPr>
              <a:t>Never assume</a:t>
            </a:r>
          </a:p>
          <a:p>
            <a:r>
              <a:rPr lang="en-US" sz="1500">
                <a:latin typeface="+mj-lt"/>
              </a:rPr>
              <a:t>If you can, when someone asks for data, ask what they are trying to do.  You might have better data they are not aware of.</a:t>
            </a:r>
          </a:p>
          <a:p>
            <a:r>
              <a:rPr lang="en-US" sz="1500">
                <a:latin typeface="+mj-lt"/>
              </a:rPr>
              <a:t>If you can’t sleep, go over all the acronyms you use, works much better than counting sheep.  Still can’t sleep, pick up any federal guidelines.</a:t>
            </a:r>
          </a:p>
          <a:p>
            <a:r>
              <a:rPr lang="en-US" sz="1500">
                <a:latin typeface="+mj-lt"/>
              </a:rPr>
              <a:t>Triple and quadruple check your data</a:t>
            </a:r>
          </a:p>
          <a:p>
            <a:r>
              <a:rPr lang="en-US" sz="1500">
                <a:latin typeface="+mj-lt"/>
              </a:rPr>
              <a:t>Know your institution, being able to eyeball data and know if it is within the realm of possibility is invaluable (this will come with time)</a:t>
            </a:r>
          </a:p>
          <a:p>
            <a:r>
              <a:rPr lang="en-US" sz="1500">
                <a:latin typeface="+mj-lt"/>
              </a:rPr>
              <a:t>I don’t know is not an acceptable answer by itself, I don’t know but will find out is</a:t>
            </a:r>
          </a:p>
          <a:p>
            <a:r>
              <a:rPr lang="en-US" sz="1500">
                <a:latin typeface="+mj-lt"/>
              </a:rPr>
              <a:t>Don’t make a statement if you are not sure</a:t>
            </a:r>
          </a:p>
          <a:p>
            <a:r>
              <a:rPr lang="en-US" sz="1500">
                <a:latin typeface="+mj-lt"/>
              </a:rPr>
              <a:t>Don’t be surprised if the main campus line routes all manners of calls to you</a:t>
            </a:r>
          </a:p>
          <a:p>
            <a:r>
              <a:rPr lang="en-US" sz="1500">
                <a:latin typeface="+mj-lt"/>
              </a:rPr>
              <a:t>IR folks are friendly, don’t be afraid to ask.  Most are willing to let you borrow their work, but like to be asked first</a:t>
            </a:r>
          </a:p>
          <a:p>
            <a:r>
              <a:rPr lang="en-US" sz="1500">
                <a:latin typeface="+mj-lt"/>
              </a:rPr>
              <a:t>Sometimes the best way to cope is just repeat “Job security, Job security, Job security”</a:t>
            </a:r>
          </a:p>
          <a:p>
            <a:r>
              <a:rPr lang="en-US" sz="1500">
                <a:latin typeface="+mj-lt"/>
              </a:rPr>
              <a:t>Know your catalog</a:t>
            </a:r>
          </a:p>
        </p:txBody>
      </p:sp>
    </p:spTree>
    <p:extLst>
      <p:ext uri="{BB962C8B-B14F-4D97-AF65-F5344CB8AC3E}">
        <p14:creationId xmlns:p14="http://schemas.microsoft.com/office/powerpoint/2010/main" val="1712611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 calcmode="lin" valueType="num">
                                      <p:cBhvr additive="base">
                                        <p:cTn id="79"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
                                            <p:txEl>
                                              <p:pRg st="13" end="13"/>
                                            </p:txEl>
                                          </p:spTgt>
                                        </p:tgtEl>
                                        <p:attrNameLst>
                                          <p:attrName>style.visibility</p:attrName>
                                        </p:attrNameLst>
                                      </p:cBhvr>
                                      <p:to>
                                        <p:strVal val="visible"/>
                                      </p:to>
                                    </p:set>
                                    <p:anim calcmode="lin" valueType="num">
                                      <p:cBhvr additive="base">
                                        <p:cTn id="85"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A12F55-BDA3-43BA-A0E5-C604680E9282}"/>
              </a:ext>
            </a:extLst>
          </p:cNvPr>
          <p:cNvSpPr>
            <a:spLocks noGrp="1"/>
          </p:cNvSpPr>
          <p:nvPr>
            <p:ph type="title"/>
          </p:nvPr>
        </p:nvSpPr>
        <p:spPr/>
        <p:txBody>
          <a:bodyPr/>
          <a:lstStyle/>
          <a:p>
            <a:r>
              <a:rPr lang="en-US"/>
              <a:t>That wasn’t on my bingo card.</a:t>
            </a:r>
          </a:p>
        </p:txBody>
      </p:sp>
      <p:sp>
        <p:nvSpPr>
          <p:cNvPr id="3" name="Content Placeholder 2">
            <a:extLst>
              <a:ext uri="{FF2B5EF4-FFF2-40B4-BE49-F238E27FC236}">
                <a16:creationId xmlns:a16="http://schemas.microsoft.com/office/drawing/2014/main" id="{B89F8DD3-13CF-48AE-8ACA-221525888A98}"/>
              </a:ext>
            </a:extLst>
          </p:cNvPr>
          <p:cNvSpPr>
            <a:spLocks noGrp="1"/>
          </p:cNvSpPr>
          <p:nvPr>
            <p:ph idx="1"/>
          </p:nvPr>
        </p:nvSpPr>
        <p:spPr/>
        <p:txBody>
          <a:bodyPr/>
          <a:lstStyle/>
          <a:p>
            <a:r>
              <a:rPr lang="en-US">
                <a:latin typeface="+mj-lt"/>
              </a:rPr>
              <a:t>Hurricanes</a:t>
            </a:r>
          </a:p>
          <a:p>
            <a:r>
              <a:rPr lang="en-US">
                <a:latin typeface="+mj-lt"/>
              </a:rPr>
              <a:t>Pandemics</a:t>
            </a:r>
          </a:p>
          <a:p>
            <a:r>
              <a:rPr lang="en-US">
                <a:latin typeface="+mj-lt"/>
              </a:rPr>
              <a:t>Network Incidents</a:t>
            </a:r>
          </a:p>
          <a:p>
            <a:pPr marL="0" indent="0">
              <a:buNone/>
            </a:pPr>
            <a:endParaRPr lang="en-US">
              <a:latin typeface="+mj-lt"/>
            </a:endParaRPr>
          </a:p>
        </p:txBody>
      </p:sp>
    </p:spTree>
    <p:extLst>
      <p:ext uri="{BB962C8B-B14F-4D97-AF65-F5344CB8AC3E}">
        <p14:creationId xmlns:p14="http://schemas.microsoft.com/office/powerpoint/2010/main" val="33400209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Resources</a:t>
            </a:r>
          </a:p>
        </p:txBody>
      </p:sp>
      <p:sp>
        <p:nvSpPr>
          <p:cNvPr id="3" name="Content Placeholder 2"/>
          <p:cNvSpPr>
            <a:spLocks noGrp="1"/>
          </p:cNvSpPr>
          <p:nvPr>
            <p:ph idx="1"/>
          </p:nvPr>
        </p:nvSpPr>
        <p:spPr/>
        <p:txBody>
          <a:bodyPr>
            <a:normAutofit/>
          </a:bodyPr>
          <a:lstStyle/>
          <a:p>
            <a:r>
              <a:rPr lang="en-US">
                <a:latin typeface="+mj-lt"/>
              </a:rPr>
              <a:t>AIR Professional Training &amp; Development </a:t>
            </a:r>
            <a:r>
              <a:rPr lang="en-US">
                <a:latin typeface="+mj-lt"/>
                <a:hlinkClick r:id="rId3"/>
              </a:rPr>
              <a:t>https://www.airweb.org/collaborate-learn/professional-development-training</a:t>
            </a:r>
            <a:endParaRPr lang="en-US">
              <a:latin typeface="+mj-lt"/>
            </a:endParaRPr>
          </a:p>
          <a:p>
            <a:endParaRPr lang="en-US">
              <a:latin typeface="+mj-lt"/>
            </a:endParaRPr>
          </a:p>
          <a:p>
            <a:r>
              <a:rPr lang="en-US">
                <a:latin typeface="+mj-lt"/>
              </a:rPr>
              <a:t>AIR Statement of Ethical Principles </a:t>
            </a:r>
            <a:r>
              <a:rPr lang="en-US">
                <a:latin typeface="+mj-lt"/>
                <a:hlinkClick r:id="rId4"/>
              </a:rPr>
              <a:t>https://www.airweb.org/ir-data-professional-overview/statement-of-ethical-principles</a:t>
            </a:r>
            <a:endParaRPr lang="en-US">
              <a:latin typeface="+mj-lt"/>
            </a:endParaRPr>
          </a:p>
        </p:txBody>
      </p:sp>
    </p:spTree>
    <p:extLst>
      <p:ext uri="{BB962C8B-B14F-4D97-AF65-F5344CB8AC3E}">
        <p14:creationId xmlns:p14="http://schemas.microsoft.com/office/powerpoint/2010/main" val="17291982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vert="horz" lIns="91440" tIns="45720" rIns="91440" bIns="45720" anchor="t">
            <a:normAutofit/>
          </a:bodyPr>
          <a:lstStyle/>
          <a:p>
            <a:pPr marL="0" indent="0">
              <a:buNone/>
            </a:pPr>
            <a:r>
              <a:rPr lang="en-US">
                <a:latin typeface="+mj-lt"/>
              </a:rPr>
              <a:t>Questions, want to vent, make sure you are not crazy, anything</a:t>
            </a:r>
          </a:p>
          <a:p>
            <a:pPr marL="0" indent="0">
              <a:buNone/>
            </a:pPr>
            <a:endParaRPr lang="en-US">
              <a:latin typeface="+mj-lt"/>
              <a:ea typeface="Calibri"/>
              <a:cs typeface="Calibri"/>
            </a:endParaRPr>
          </a:p>
          <a:p>
            <a:pPr marL="0" indent="0">
              <a:buNone/>
            </a:pPr>
            <a:r>
              <a:rPr lang="en-US">
                <a:latin typeface="+mj-lt"/>
                <a:hlinkClick r:id="rId3"/>
              </a:rPr>
              <a:t>mhall@selu.edu</a:t>
            </a:r>
            <a:endParaRPr lang="en-US">
              <a:latin typeface="+mj-lt"/>
            </a:endParaRPr>
          </a:p>
          <a:p>
            <a:pPr marL="0" indent="0">
              <a:buNone/>
            </a:pPr>
            <a:r>
              <a:rPr lang="en-US">
                <a:latin typeface="+mj-lt"/>
              </a:rPr>
              <a:t>(985) 549-2077</a:t>
            </a:r>
          </a:p>
          <a:p>
            <a:pPr marL="0" indent="0">
              <a:buNone/>
            </a:pPr>
            <a:endParaRPr lang="en-US">
              <a:latin typeface="+mj-lt"/>
            </a:endParaRPr>
          </a:p>
          <a:p>
            <a:pPr marL="0" indent="0">
              <a:buNone/>
            </a:pPr>
            <a:r>
              <a:rPr lang="en-US">
                <a:latin typeface="+mj-lt"/>
                <a:ea typeface="Calibri"/>
                <a:cs typeface="Calibri"/>
                <a:hlinkClick r:id="rId4"/>
              </a:rPr>
              <a:t>doblanc@mcneese.edu</a:t>
            </a:r>
            <a:endParaRPr lang="en-US">
              <a:latin typeface="+mj-lt"/>
              <a:ea typeface="Calibri"/>
              <a:cs typeface="Calibri"/>
            </a:endParaRPr>
          </a:p>
          <a:p>
            <a:pPr marL="0" indent="0">
              <a:buNone/>
            </a:pPr>
            <a:r>
              <a:rPr lang="en-US">
                <a:latin typeface="+mj-lt"/>
                <a:ea typeface="Calibri"/>
                <a:cs typeface="Calibri"/>
              </a:rPr>
              <a:t>(337) 475-5080</a:t>
            </a:r>
            <a:endParaRPr lang="en-US"/>
          </a:p>
        </p:txBody>
      </p:sp>
    </p:spTree>
    <p:extLst>
      <p:ext uri="{BB962C8B-B14F-4D97-AF65-F5344CB8AC3E}">
        <p14:creationId xmlns:p14="http://schemas.microsoft.com/office/powerpoint/2010/main" val="23308469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indent="0">
              <a:buNone/>
            </a:pPr>
            <a:r>
              <a:rPr lang="en-US"/>
              <a:t>What is Institutional Research?</a:t>
            </a:r>
          </a:p>
        </p:txBody>
      </p:sp>
      <p:sp>
        <p:nvSpPr>
          <p:cNvPr id="3" name="Content Placeholder 2"/>
          <p:cNvSpPr>
            <a:spLocks noGrp="1"/>
          </p:cNvSpPr>
          <p:nvPr>
            <p:ph idx="1"/>
          </p:nvPr>
        </p:nvSpPr>
        <p:spPr>
          <a:xfrm>
            <a:off x="457200" y="1981200"/>
            <a:ext cx="8229600" cy="4389120"/>
          </a:xfrm>
        </p:spPr>
        <p:txBody>
          <a:bodyPr>
            <a:normAutofit fontScale="70000" lnSpcReduction="20000"/>
          </a:bodyPr>
          <a:lstStyle/>
          <a:p>
            <a:pPr marL="45720" indent="0">
              <a:buNone/>
            </a:pPr>
            <a:r>
              <a:rPr lang="en-US">
                <a:latin typeface="+mj-lt"/>
              </a:rPr>
              <a:t>“The term Institutional Research covers a broad spectrum of activities which are engaged in across a wide variety of institutional types and settings.”  (Lyons, 1976)</a:t>
            </a:r>
          </a:p>
          <a:p>
            <a:pPr marL="45720" indent="0">
              <a:buNone/>
            </a:pPr>
            <a:endParaRPr lang="en-US">
              <a:latin typeface="+mj-lt"/>
            </a:endParaRPr>
          </a:p>
          <a:p>
            <a:pPr marL="45720" indent="0">
              <a:buNone/>
            </a:pPr>
            <a:r>
              <a:rPr lang="en-US">
                <a:latin typeface="+mj-lt"/>
              </a:rPr>
              <a:t>A lot of things can be considered Institutional Research.  What one office might do, another might not.  AIR conducted a study and proposed 5 duties and functions.</a:t>
            </a:r>
          </a:p>
          <a:p>
            <a:pPr marL="45720" indent="0">
              <a:buNone/>
            </a:pPr>
            <a:endParaRPr lang="en-US">
              <a:latin typeface="+mj-lt"/>
            </a:endParaRPr>
          </a:p>
          <a:p>
            <a:pPr marL="560070" indent="-514350">
              <a:buClr>
                <a:schemeClr val="accent1"/>
              </a:buClr>
              <a:buFont typeface="+mj-lt"/>
              <a:buAutoNum type="arabicPeriod"/>
            </a:pPr>
            <a:r>
              <a:rPr lang="en-US">
                <a:latin typeface="+mj-lt"/>
              </a:rPr>
              <a:t>Identify information needs</a:t>
            </a:r>
          </a:p>
          <a:p>
            <a:pPr marL="560070" indent="-514350">
              <a:buClr>
                <a:schemeClr val="accent1"/>
              </a:buClr>
              <a:buFont typeface="+mj-lt"/>
              <a:buAutoNum type="arabicPeriod"/>
            </a:pPr>
            <a:r>
              <a:rPr lang="en-US">
                <a:latin typeface="+mj-lt"/>
              </a:rPr>
              <a:t>Collect, analyze, interpret, and report data and information</a:t>
            </a:r>
          </a:p>
          <a:p>
            <a:pPr marL="560070" indent="-514350">
              <a:buClr>
                <a:schemeClr val="accent1"/>
              </a:buClr>
              <a:buFont typeface="+mj-lt"/>
              <a:buAutoNum type="arabicPeriod"/>
            </a:pPr>
            <a:r>
              <a:rPr lang="en-US">
                <a:latin typeface="+mj-lt"/>
              </a:rPr>
              <a:t>Plan and evaluate</a:t>
            </a:r>
          </a:p>
          <a:p>
            <a:pPr marL="560070" indent="-514350">
              <a:buClr>
                <a:schemeClr val="accent1"/>
              </a:buClr>
              <a:buFont typeface="+mj-lt"/>
              <a:buAutoNum type="arabicPeriod"/>
            </a:pPr>
            <a:r>
              <a:rPr lang="en-US">
                <a:latin typeface="+mj-lt"/>
              </a:rPr>
              <a:t>Serve as stewards of data and information</a:t>
            </a:r>
          </a:p>
          <a:p>
            <a:pPr marL="560070" indent="-514350">
              <a:buClr>
                <a:schemeClr val="accent1"/>
              </a:buClr>
              <a:buFont typeface="+mj-lt"/>
              <a:buAutoNum type="arabicPeriod"/>
            </a:pPr>
            <a:r>
              <a:rPr lang="en-US">
                <a:latin typeface="+mj-lt"/>
              </a:rPr>
              <a:t>Educate information producers, users, and consumers</a:t>
            </a:r>
          </a:p>
          <a:p>
            <a:pPr marL="45720" indent="0">
              <a:buClr>
                <a:schemeClr val="accent1"/>
              </a:buClr>
              <a:buNone/>
            </a:pPr>
            <a:endParaRPr lang="en-US">
              <a:latin typeface="+mj-lt"/>
            </a:endParaRPr>
          </a:p>
          <a:p>
            <a:pPr marL="45720" indent="0">
              <a:buClr>
                <a:schemeClr val="accent1"/>
              </a:buClr>
              <a:buNone/>
            </a:pPr>
            <a:r>
              <a:rPr lang="en-US">
                <a:latin typeface="+mj-lt"/>
              </a:rPr>
              <a:t>For more info, see </a:t>
            </a:r>
            <a:r>
              <a:rPr lang="en-US">
                <a:latin typeface="+mj-lt"/>
                <a:hlinkClick r:id="rId3"/>
              </a:rPr>
              <a:t>https://www.airweb.org/ir-data-professional-overview/duties-and-functions-of-institutional-research</a:t>
            </a:r>
            <a:endParaRPr lang="en-US">
              <a:latin typeface="+mj-lt"/>
            </a:endParaRPr>
          </a:p>
          <a:p>
            <a:pPr marL="45720" indent="0">
              <a:buNone/>
            </a:pPr>
            <a:endParaRPr lang="en-US">
              <a:latin typeface="+mj-lt"/>
            </a:endParaRPr>
          </a:p>
          <a:p>
            <a:pPr marL="45720" indent="0">
              <a:buNone/>
            </a:pPr>
            <a:r>
              <a:rPr lang="en-US">
                <a:latin typeface="+mj-lt"/>
              </a:rPr>
              <a:t>“We are the geeks of higher </a:t>
            </a:r>
            <a:r>
              <a:rPr lang="en-US" err="1">
                <a:latin typeface="+mj-lt"/>
              </a:rPr>
              <a:t>ed</a:t>
            </a:r>
            <a:r>
              <a:rPr lang="en-US">
                <a:latin typeface="+mj-lt"/>
              </a:rPr>
              <a:t>”</a:t>
            </a:r>
          </a:p>
        </p:txBody>
      </p:sp>
    </p:spTree>
    <p:extLst>
      <p:ext uri="{BB962C8B-B14F-4D97-AF65-F5344CB8AC3E}">
        <p14:creationId xmlns:p14="http://schemas.microsoft.com/office/powerpoint/2010/main" val="163751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10" end="10"/>
                                            </p:txEl>
                                          </p:spTgt>
                                        </p:tgtEl>
                                        <p:attrNameLst>
                                          <p:attrName>style.visibility</p:attrName>
                                        </p:attrNameLst>
                                      </p:cBhvr>
                                      <p:to>
                                        <p:strVal val="visible"/>
                                      </p:to>
                                    </p:set>
                                    <p:anim calcmode="lin" valueType="num">
                                      <p:cBhvr additive="base">
                                        <p:cTn id="49"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anim calcmode="lin" valueType="num">
                                      <p:cBhvr additive="base">
                                        <p:cTn id="55"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Typical IR Office</a:t>
            </a:r>
          </a:p>
        </p:txBody>
      </p:sp>
      <p:sp>
        <p:nvSpPr>
          <p:cNvPr id="3" name="Content Placeholder 2"/>
          <p:cNvSpPr>
            <a:spLocks noGrp="1"/>
          </p:cNvSpPr>
          <p:nvPr>
            <p:ph idx="1"/>
          </p:nvPr>
        </p:nvSpPr>
        <p:spPr/>
        <p:txBody>
          <a:bodyPr>
            <a:normAutofit fontScale="85000" lnSpcReduction="10000"/>
          </a:bodyPr>
          <a:lstStyle/>
          <a:p>
            <a:r>
              <a:rPr lang="en-US">
                <a:latin typeface="+mj-lt"/>
              </a:rPr>
              <a:t>There is no such thing</a:t>
            </a:r>
          </a:p>
          <a:p>
            <a:r>
              <a:rPr lang="en-US">
                <a:latin typeface="+mj-lt"/>
              </a:rPr>
              <a:t>It can be a 1 person office or a dozen</a:t>
            </a:r>
          </a:p>
          <a:p>
            <a:r>
              <a:rPr lang="en-US">
                <a:latin typeface="+mj-lt"/>
              </a:rPr>
              <a:t>It reports to the President, Provost, Vice President Finance, Vice President Enrollment, Assistant VP, etc.  Most common to be somewhere in Academic Affairs</a:t>
            </a:r>
          </a:p>
          <a:p>
            <a:r>
              <a:rPr lang="en-US">
                <a:latin typeface="+mj-lt"/>
              </a:rPr>
              <a:t>Institutional Research, Institutional Research &amp; Assessment, Institutional Research &amp; Planning, Institutional Research &amp; Effectiveness, Budget &amp; Planning, etc.</a:t>
            </a:r>
          </a:p>
          <a:p>
            <a:r>
              <a:rPr lang="en-US">
                <a:latin typeface="+mj-lt"/>
              </a:rPr>
              <a:t>In addition to reporting, may deal with accreditation, student evaluations, assessment, facilities, athletics, conducting surveys, enrollment management, program review, budgeting, others?</a:t>
            </a:r>
          </a:p>
          <a:p>
            <a:r>
              <a:rPr lang="en-US">
                <a:latin typeface="+mj-lt"/>
              </a:rPr>
              <a:t>AIR conducted a National Survey in 2015, 2018 and 2021, see their website for results.</a:t>
            </a:r>
          </a:p>
        </p:txBody>
      </p:sp>
    </p:spTree>
    <p:extLst>
      <p:ext uri="{BB962C8B-B14F-4D97-AF65-F5344CB8AC3E}">
        <p14:creationId xmlns:p14="http://schemas.microsoft.com/office/powerpoint/2010/main" val="854842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Select 2021 Results</a:t>
            </a:r>
          </a:p>
        </p:txBody>
      </p:sp>
      <p:sp>
        <p:nvSpPr>
          <p:cNvPr id="3" name="Content Placeholder 2"/>
          <p:cNvSpPr>
            <a:spLocks noGrp="1"/>
          </p:cNvSpPr>
          <p:nvPr>
            <p:ph idx="1"/>
          </p:nvPr>
        </p:nvSpPr>
        <p:spPr/>
        <p:txBody>
          <a:bodyPr>
            <a:normAutofit fontScale="85000" lnSpcReduction="20000"/>
          </a:bodyPr>
          <a:lstStyle/>
          <a:p>
            <a:r>
              <a:rPr lang="en-US">
                <a:latin typeface="+mj-lt"/>
              </a:rPr>
              <a:t>Current Division - Academic Affairs – 51%; President’s Office – 21%; IT – 5%; Finance/Operations/Business – 5%; IR/IE/Planning – 5%; Enrollment Management/Admissions – 3%</a:t>
            </a:r>
          </a:p>
          <a:p>
            <a:r>
              <a:rPr lang="en-US">
                <a:latin typeface="+mj-lt"/>
              </a:rPr>
              <a:t>Staffing – Average of Total Staff – 3.5; 39% agreed to the statement “Office staffing is adequate to meet institutional expectations.”</a:t>
            </a:r>
          </a:p>
          <a:p>
            <a:r>
              <a:rPr lang="en-US">
                <a:latin typeface="+mj-lt"/>
              </a:rPr>
              <a:t>% of office work activities (50</a:t>
            </a:r>
            <a:r>
              <a:rPr lang="en-US" baseline="30000">
                <a:latin typeface="+mj-lt"/>
              </a:rPr>
              <a:t>th</a:t>
            </a:r>
            <a:r>
              <a:rPr lang="en-US">
                <a:latin typeface="+mj-lt"/>
              </a:rPr>
              <a:t> Percentile)</a:t>
            </a:r>
          </a:p>
          <a:p>
            <a:pPr lvl="1"/>
            <a:r>
              <a:rPr lang="en-US">
                <a:latin typeface="+mj-lt"/>
              </a:rPr>
              <a:t>Compliance Reporting – 20%</a:t>
            </a:r>
          </a:p>
          <a:p>
            <a:pPr lvl="1"/>
            <a:r>
              <a:rPr lang="en-US">
                <a:latin typeface="+mj-lt"/>
              </a:rPr>
              <a:t>Information for decision support – 19%</a:t>
            </a:r>
          </a:p>
          <a:p>
            <a:pPr lvl="1"/>
            <a:r>
              <a:rPr lang="en-US">
                <a:latin typeface="+mj-lt"/>
              </a:rPr>
              <a:t>Non-compliance reporting – 14%</a:t>
            </a:r>
          </a:p>
          <a:p>
            <a:pPr lvl="1"/>
            <a:r>
              <a:rPr lang="en-US">
                <a:latin typeface="+mj-lt"/>
              </a:rPr>
              <a:t>Institutional Effectiveness – 9%</a:t>
            </a:r>
          </a:p>
          <a:p>
            <a:pPr lvl="1"/>
            <a:r>
              <a:rPr lang="en-US">
                <a:latin typeface="+mj-lt"/>
              </a:rPr>
              <a:t>Accreditation – 9%</a:t>
            </a:r>
          </a:p>
          <a:p>
            <a:pPr lvl="1"/>
            <a:r>
              <a:rPr lang="en-US">
                <a:latin typeface="+mj-lt"/>
              </a:rPr>
              <a:t>Assessment – 8%</a:t>
            </a:r>
          </a:p>
          <a:p>
            <a:pPr lvl="1"/>
            <a:r>
              <a:rPr lang="en-US">
                <a:latin typeface="+mj-lt"/>
              </a:rPr>
              <a:t>Analytics/Business Intelligent – 9%</a:t>
            </a:r>
          </a:p>
          <a:p>
            <a:pPr lvl="1"/>
            <a:r>
              <a:rPr lang="en-US">
                <a:latin typeface="+mj-lt"/>
              </a:rPr>
              <a:t>Strategic Planning – 4%</a:t>
            </a:r>
          </a:p>
        </p:txBody>
      </p:sp>
    </p:spTree>
    <p:extLst>
      <p:ext uri="{BB962C8B-B14F-4D97-AF65-F5344CB8AC3E}">
        <p14:creationId xmlns:p14="http://schemas.microsoft.com/office/powerpoint/2010/main" val="1996875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AIR Statement of Ethical Principles</a:t>
            </a:r>
          </a:p>
        </p:txBody>
      </p:sp>
      <p:sp>
        <p:nvSpPr>
          <p:cNvPr id="3" name="Content Placeholder 2"/>
          <p:cNvSpPr>
            <a:spLocks noGrp="1"/>
          </p:cNvSpPr>
          <p:nvPr>
            <p:ph idx="1"/>
          </p:nvPr>
        </p:nvSpPr>
        <p:spPr/>
        <p:txBody>
          <a:bodyPr vert="horz" lIns="91440" tIns="45720" rIns="91440" bIns="45720" anchor="t">
            <a:normAutofit/>
          </a:bodyPr>
          <a:lstStyle/>
          <a:p>
            <a:r>
              <a:rPr lang="en-US">
                <a:latin typeface="+mj-lt"/>
              </a:rPr>
              <a:t>Revised in September 2019 to include emerging topics such as data analytics, big data, and vendor relationships.</a:t>
            </a:r>
          </a:p>
          <a:p>
            <a:r>
              <a:rPr lang="en-US">
                <a:latin typeface="+mj-lt"/>
              </a:rPr>
              <a:t>Provides broad ethical statements to guide professional life.  </a:t>
            </a:r>
          </a:p>
          <a:p>
            <a:r>
              <a:rPr lang="en-US">
                <a:latin typeface="+mj-lt"/>
              </a:rPr>
              <a:t>The AIR Ethics website contains actual scenarios submitted by members, addresses which ethics are involved and provides some questions to help guide responses.</a:t>
            </a:r>
          </a:p>
          <a:p>
            <a:r>
              <a:rPr lang="en-US">
                <a:latin typeface="+mj-lt"/>
                <a:hlinkClick r:id="rId3"/>
              </a:rPr>
              <a:t>https://www.airweb.org/ir-data-professional-overview/statement-of-ethical-principles</a:t>
            </a:r>
            <a:endParaRPr lang="en-US">
              <a:latin typeface="+mj-lt"/>
              <a:ea typeface="Calibri"/>
              <a:cs typeface="Calibri"/>
              <a:hlinkClick r:id="rId3"/>
            </a:endParaRPr>
          </a:p>
        </p:txBody>
      </p:sp>
    </p:spTree>
    <p:extLst>
      <p:ext uri="{BB962C8B-B14F-4D97-AF65-F5344CB8AC3E}">
        <p14:creationId xmlns:p14="http://schemas.microsoft.com/office/powerpoint/2010/main" val="26791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Professional Development Resources</a:t>
            </a:r>
          </a:p>
        </p:txBody>
      </p:sp>
      <p:sp>
        <p:nvSpPr>
          <p:cNvPr id="3" name="Content Placeholder 2"/>
          <p:cNvSpPr>
            <a:spLocks noGrp="1"/>
          </p:cNvSpPr>
          <p:nvPr>
            <p:ph idx="1"/>
          </p:nvPr>
        </p:nvSpPr>
        <p:spPr/>
        <p:txBody>
          <a:bodyPr>
            <a:normAutofit/>
          </a:bodyPr>
          <a:lstStyle/>
          <a:p>
            <a:r>
              <a:rPr lang="en-US">
                <a:latin typeface="+mj-lt"/>
              </a:rPr>
              <a:t>LAIR (https://www.la-air.org/) – obviously you know about this one</a:t>
            </a:r>
          </a:p>
          <a:p>
            <a:pPr marL="0" indent="0">
              <a:buNone/>
            </a:pPr>
            <a:endParaRPr lang="en-US">
              <a:latin typeface="+mj-lt"/>
            </a:endParaRPr>
          </a:p>
          <a:p>
            <a:r>
              <a:rPr lang="en-US">
                <a:latin typeface="+mj-lt"/>
              </a:rPr>
              <a:t>SAIR (</a:t>
            </a:r>
            <a:r>
              <a:rPr lang="en-US">
                <a:latin typeface="+mj-lt"/>
                <a:hlinkClick r:id="rId3"/>
              </a:rPr>
              <a:t>www.sair.org</a:t>
            </a:r>
            <a:r>
              <a:rPr lang="en-US">
                <a:latin typeface="+mj-lt"/>
              </a:rPr>
              <a:t>) – September 28-October 1, Atlanta, GA (let me know if not on the listserv and I will add you)</a:t>
            </a:r>
          </a:p>
          <a:p>
            <a:pPr marL="0" indent="0">
              <a:buNone/>
            </a:pPr>
            <a:endParaRPr lang="en-US">
              <a:latin typeface="+mj-lt"/>
            </a:endParaRPr>
          </a:p>
          <a:p>
            <a:r>
              <a:rPr lang="en-US">
                <a:latin typeface="+mj-lt"/>
              </a:rPr>
              <a:t>AIR (</a:t>
            </a:r>
            <a:r>
              <a:rPr lang="en-US">
                <a:latin typeface="+mj-lt"/>
                <a:hlinkClick r:id="rId4"/>
              </a:rPr>
              <a:t>www.airweb.org</a:t>
            </a:r>
            <a:r>
              <a:rPr lang="en-US">
                <a:latin typeface="+mj-lt"/>
              </a:rPr>
              <a:t>) – May 20-May 23, Orlando, FL (if you haven’t already, sign up for </a:t>
            </a:r>
            <a:r>
              <a:rPr lang="en-US" err="1">
                <a:latin typeface="+mj-lt"/>
              </a:rPr>
              <a:t>eAIR</a:t>
            </a:r>
            <a:r>
              <a:rPr lang="en-US">
                <a:latin typeface="+mj-lt"/>
              </a:rPr>
              <a:t> Newsletter: https://www.airweb.org/resources/publications/eair-newsletter)</a:t>
            </a:r>
          </a:p>
        </p:txBody>
      </p:sp>
    </p:spTree>
    <p:extLst>
      <p:ext uri="{BB962C8B-B14F-4D97-AF65-F5344CB8AC3E}">
        <p14:creationId xmlns:p14="http://schemas.microsoft.com/office/powerpoint/2010/main" val="3877179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t>LAIR Involvement in SAIR</a:t>
            </a:r>
          </a:p>
        </p:txBody>
      </p:sp>
      <p:pic>
        <p:nvPicPr>
          <p:cNvPr id="6" name="Content Placeholder 5">
            <a:extLst>
              <a:ext uri="{FF2B5EF4-FFF2-40B4-BE49-F238E27FC236}">
                <a16:creationId xmlns:a16="http://schemas.microsoft.com/office/drawing/2014/main" id="{786004F7-C76C-4386-82F6-F530F218277B}"/>
              </a:ext>
            </a:extLst>
          </p:cNvPr>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4000500" y="3369786"/>
            <a:ext cx="1143000" cy="1520190"/>
          </a:xfrm>
        </p:spPr>
      </p:pic>
      <p:pic>
        <p:nvPicPr>
          <p:cNvPr id="8" name="Picture 7">
            <a:extLst>
              <a:ext uri="{FF2B5EF4-FFF2-40B4-BE49-F238E27FC236}">
                <a16:creationId xmlns:a16="http://schemas.microsoft.com/office/drawing/2014/main" id="{0DFFC284-B24F-4518-8E60-66D4E5DA525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0516" y="4258389"/>
            <a:ext cx="1400175" cy="1905000"/>
          </a:xfrm>
          <a:prstGeom prst="rect">
            <a:avLst/>
          </a:prstGeom>
        </p:spPr>
      </p:pic>
      <p:pic>
        <p:nvPicPr>
          <p:cNvPr id="10" name="Picture 9">
            <a:extLst>
              <a:ext uri="{FF2B5EF4-FFF2-40B4-BE49-F238E27FC236}">
                <a16:creationId xmlns:a16="http://schemas.microsoft.com/office/drawing/2014/main" id="{BB46C32B-6F10-47E7-BA6B-ABC8E6BA176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100808" y="4223019"/>
            <a:ext cx="1905000" cy="1905000"/>
          </a:xfrm>
          <a:prstGeom prst="rect">
            <a:avLst/>
          </a:prstGeom>
        </p:spPr>
      </p:pic>
      <p:pic>
        <p:nvPicPr>
          <p:cNvPr id="12" name="Picture 11">
            <a:extLst>
              <a:ext uri="{FF2B5EF4-FFF2-40B4-BE49-F238E27FC236}">
                <a16:creationId xmlns:a16="http://schemas.microsoft.com/office/drawing/2014/main" id="{A27E4DE8-F2F0-4292-9CA5-312F179A5C0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470568" y="2158753"/>
            <a:ext cx="1165479" cy="1752601"/>
          </a:xfrm>
          <a:prstGeom prst="rect">
            <a:avLst/>
          </a:prstGeom>
        </p:spPr>
      </p:pic>
      <p:pic>
        <p:nvPicPr>
          <p:cNvPr id="14" name="Picture 13">
            <a:extLst>
              <a:ext uri="{FF2B5EF4-FFF2-40B4-BE49-F238E27FC236}">
                <a16:creationId xmlns:a16="http://schemas.microsoft.com/office/drawing/2014/main" id="{1482AE15-9450-47E8-A151-DD8DE1568CEE}"/>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77617" y="2158753"/>
            <a:ext cx="1969733" cy="1858239"/>
          </a:xfrm>
          <a:prstGeom prst="rect">
            <a:avLst/>
          </a:prstGeom>
        </p:spPr>
      </p:pic>
      <p:sp>
        <p:nvSpPr>
          <p:cNvPr id="15" name="TextBox 14">
            <a:extLst>
              <a:ext uri="{FF2B5EF4-FFF2-40B4-BE49-F238E27FC236}">
                <a16:creationId xmlns:a16="http://schemas.microsoft.com/office/drawing/2014/main" id="{1C5BAC0C-594F-4439-BEE7-4FECB25AE601}"/>
              </a:ext>
            </a:extLst>
          </p:cNvPr>
          <p:cNvSpPr txBox="1"/>
          <p:nvPr/>
        </p:nvSpPr>
        <p:spPr>
          <a:xfrm>
            <a:off x="582179" y="1838544"/>
            <a:ext cx="1752600" cy="307777"/>
          </a:xfrm>
          <a:prstGeom prst="rect">
            <a:avLst/>
          </a:prstGeom>
          <a:noFill/>
        </p:spPr>
        <p:txBody>
          <a:bodyPr wrap="square" rtlCol="0">
            <a:spAutoFit/>
          </a:bodyPr>
          <a:lstStyle/>
          <a:p>
            <a:r>
              <a:rPr lang="en-US" sz="1400">
                <a:latin typeface="+mj-lt"/>
              </a:rPr>
              <a:t>Lisa Lord 2016-2017</a:t>
            </a:r>
          </a:p>
        </p:txBody>
      </p:sp>
      <p:sp>
        <p:nvSpPr>
          <p:cNvPr id="16" name="TextBox 15">
            <a:extLst>
              <a:ext uri="{FF2B5EF4-FFF2-40B4-BE49-F238E27FC236}">
                <a16:creationId xmlns:a16="http://schemas.microsoft.com/office/drawing/2014/main" id="{8666D825-F9ED-46A6-AE28-65B2510A002F}"/>
              </a:ext>
            </a:extLst>
          </p:cNvPr>
          <p:cNvSpPr txBox="1"/>
          <p:nvPr/>
        </p:nvSpPr>
        <p:spPr>
          <a:xfrm>
            <a:off x="3652421" y="4991599"/>
            <a:ext cx="1969733" cy="307777"/>
          </a:xfrm>
          <a:prstGeom prst="rect">
            <a:avLst/>
          </a:prstGeom>
          <a:noFill/>
        </p:spPr>
        <p:txBody>
          <a:bodyPr wrap="square" rtlCol="0">
            <a:spAutoFit/>
          </a:bodyPr>
          <a:lstStyle/>
          <a:p>
            <a:r>
              <a:rPr lang="en-US" sz="1400">
                <a:latin typeface="+mj-lt"/>
              </a:rPr>
              <a:t>Kristy Neal 2022-2023</a:t>
            </a:r>
          </a:p>
        </p:txBody>
      </p:sp>
      <p:sp>
        <p:nvSpPr>
          <p:cNvPr id="17" name="TextBox 16">
            <a:extLst>
              <a:ext uri="{FF2B5EF4-FFF2-40B4-BE49-F238E27FC236}">
                <a16:creationId xmlns:a16="http://schemas.microsoft.com/office/drawing/2014/main" id="{AD24B3C7-179A-405A-B66A-59258E2617B6}"/>
              </a:ext>
            </a:extLst>
          </p:cNvPr>
          <p:cNvSpPr txBox="1"/>
          <p:nvPr/>
        </p:nvSpPr>
        <p:spPr>
          <a:xfrm>
            <a:off x="6100808" y="6163389"/>
            <a:ext cx="2128792" cy="307777"/>
          </a:xfrm>
          <a:prstGeom prst="rect">
            <a:avLst/>
          </a:prstGeom>
          <a:noFill/>
        </p:spPr>
        <p:txBody>
          <a:bodyPr wrap="square" rtlCol="0">
            <a:spAutoFit/>
          </a:bodyPr>
          <a:lstStyle/>
          <a:p>
            <a:r>
              <a:rPr lang="en-US" sz="1400">
                <a:latin typeface="+mj-lt"/>
              </a:rPr>
              <a:t>Emily Campbell 2021-2022</a:t>
            </a:r>
          </a:p>
        </p:txBody>
      </p:sp>
      <p:sp>
        <p:nvSpPr>
          <p:cNvPr id="18" name="TextBox 17">
            <a:extLst>
              <a:ext uri="{FF2B5EF4-FFF2-40B4-BE49-F238E27FC236}">
                <a16:creationId xmlns:a16="http://schemas.microsoft.com/office/drawing/2014/main" id="{7948BDEB-FDD9-489A-AAC4-A83D6E540B9D}"/>
              </a:ext>
            </a:extLst>
          </p:cNvPr>
          <p:cNvSpPr txBox="1"/>
          <p:nvPr/>
        </p:nvSpPr>
        <p:spPr>
          <a:xfrm>
            <a:off x="405736" y="6262910"/>
            <a:ext cx="1969733" cy="307777"/>
          </a:xfrm>
          <a:prstGeom prst="rect">
            <a:avLst/>
          </a:prstGeom>
          <a:noFill/>
        </p:spPr>
        <p:txBody>
          <a:bodyPr wrap="square" rtlCol="0">
            <a:spAutoFit/>
          </a:bodyPr>
          <a:lstStyle/>
          <a:p>
            <a:r>
              <a:rPr lang="en-US" sz="1400">
                <a:latin typeface="+mj-lt"/>
              </a:rPr>
              <a:t>Bernie Braun 2009-2010</a:t>
            </a:r>
          </a:p>
        </p:txBody>
      </p:sp>
      <p:sp>
        <p:nvSpPr>
          <p:cNvPr id="19" name="TextBox 18">
            <a:extLst>
              <a:ext uri="{FF2B5EF4-FFF2-40B4-BE49-F238E27FC236}">
                <a16:creationId xmlns:a16="http://schemas.microsoft.com/office/drawing/2014/main" id="{599FD799-0792-4FE3-9805-CA0B96D06754}"/>
              </a:ext>
            </a:extLst>
          </p:cNvPr>
          <p:cNvSpPr txBox="1"/>
          <p:nvPr/>
        </p:nvSpPr>
        <p:spPr>
          <a:xfrm>
            <a:off x="6177008" y="1850976"/>
            <a:ext cx="1976392" cy="307777"/>
          </a:xfrm>
          <a:prstGeom prst="rect">
            <a:avLst/>
          </a:prstGeom>
          <a:noFill/>
        </p:spPr>
        <p:txBody>
          <a:bodyPr wrap="square" rtlCol="0">
            <a:spAutoFit/>
          </a:bodyPr>
          <a:lstStyle/>
          <a:p>
            <a:r>
              <a:rPr lang="en-US" sz="1400">
                <a:latin typeface="+mj-lt"/>
              </a:rPr>
              <a:t>Michelle Hall 2008-2009</a:t>
            </a:r>
          </a:p>
        </p:txBody>
      </p:sp>
    </p:spTree>
    <p:extLst>
      <p:ext uri="{BB962C8B-B14F-4D97-AF65-F5344CB8AC3E}">
        <p14:creationId xmlns:p14="http://schemas.microsoft.com/office/powerpoint/2010/main" val="29271080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What do you need to be a good institutional researcher?</a:t>
            </a:r>
          </a:p>
        </p:txBody>
      </p:sp>
      <p:sp>
        <p:nvSpPr>
          <p:cNvPr id="3" name="Content Placeholder 2"/>
          <p:cNvSpPr>
            <a:spLocks noGrp="1"/>
          </p:cNvSpPr>
          <p:nvPr>
            <p:ph idx="1"/>
          </p:nvPr>
        </p:nvSpPr>
        <p:spPr>
          <a:xfrm>
            <a:off x="457200" y="1935480"/>
            <a:ext cx="8229600" cy="4693920"/>
          </a:xfrm>
        </p:spPr>
        <p:txBody>
          <a:bodyPr>
            <a:normAutofit/>
          </a:bodyPr>
          <a:lstStyle/>
          <a:p>
            <a:r>
              <a:rPr lang="en-US">
                <a:latin typeface="+mj-lt"/>
              </a:rPr>
              <a:t>Humor (sometimes you either laugh or you cry)</a:t>
            </a:r>
          </a:p>
          <a:p>
            <a:r>
              <a:rPr lang="en-US">
                <a:latin typeface="+mj-lt"/>
              </a:rPr>
              <a:t>Familiarity with fundamentals of higher education </a:t>
            </a:r>
          </a:p>
          <a:p>
            <a:r>
              <a:rPr lang="en-US">
                <a:latin typeface="+mj-lt"/>
              </a:rPr>
              <a:t>Technical and analytical skills (research design, stats, Excel, statistical software, survey methodology,)</a:t>
            </a:r>
          </a:p>
          <a:p>
            <a:r>
              <a:rPr lang="en-US">
                <a:latin typeface="+mj-lt"/>
              </a:rPr>
              <a:t>Willingness to learn new skills and acquire new knowledge</a:t>
            </a:r>
          </a:p>
          <a:p>
            <a:r>
              <a:rPr lang="en-US">
                <a:latin typeface="+mj-lt"/>
              </a:rPr>
              <a:t>Flexibility (last minute requests will always happen)</a:t>
            </a:r>
          </a:p>
          <a:p>
            <a:r>
              <a:rPr lang="en-US">
                <a:latin typeface="+mj-lt"/>
              </a:rPr>
              <a:t>Ability to work on multiple projects </a:t>
            </a:r>
          </a:p>
          <a:p>
            <a:r>
              <a:rPr lang="en-US" err="1">
                <a:latin typeface="+mj-lt"/>
              </a:rPr>
              <a:t>Ain’t</a:t>
            </a:r>
            <a:r>
              <a:rPr lang="en-US">
                <a:latin typeface="+mj-lt"/>
              </a:rPr>
              <a:t> too proud to beg</a:t>
            </a:r>
          </a:p>
          <a:p>
            <a:r>
              <a:rPr lang="en-US">
                <a:latin typeface="+mj-lt"/>
              </a:rPr>
              <a:t>A little OCD doesn’t hurt</a:t>
            </a:r>
          </a:p>
        </p:txBody>
      </p:sp>
    </p:spTree>
    <p:extLst>
      <p:ext uri="{BB962C8B-B14F-4D97-AF65-F5344CB8AC3E}">
        <p14:creationId xmlns:p14="http://schemas.microsoft.com/office/powerpoint/2010/main" val="627971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p:cTn id="4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44" dur="500"/>
                                        <p:tgtEl>
                                          <p:spTgt spid="3">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p:cTn id="49"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50"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51" dur="500"/>
                                        <p:tgtEl>
                                          <p:spTgt spid="3">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 calcmode="lin" valueType="num">
                                      <p:cBhvr>
                                        <p:cTn id="56"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7"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58"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ormAutofit fontScale="90000"/>
          </a:bodyPr>
          <a:lstStyle/>
          <a:p>
            <a:r>
              <a:rPr lang="en-US"/>
              <a:t>External Reporting</a:t>
            </a:r>
          </a:p>
        </p:txBody>
      </p:sp>
      <p:sp>
        <p:nvSpPr>
          <p:cNvPr id="3" name="Content Placeholder 2"/>
          <p:cNvSpPr>
            <a:spLocks noGrp="1"/>
          </p:cNvSpPr>
          <p:nvPr>
            <p:ph idx="1"/>
          </p:nvPr>
        </p:nvSpPr>
        <p:spPr>
          <a:xfrm>
            <a:off x="457200" y="1371600"/>
            <a:ext cx="8229600" cy="5334000"/>
          </a:xfrm>
        </p:spPr>
        <p:txBody>
          <a:bodyPr vert="horz" lIns="91440" tIns="45720" rIns="91440" bIns="45720" anchor="t">
            <a:noAutofit/>
          </a:bodyPr>
          <a:lstStyle/>
          <a:p>
            <a:r>
              <a:rPr lang="en-US" sz="1600">
                <a:latin typeface="+mj-lt"/>
              </a:rPr>
              <a:t>Required Reporting</a:t>
            </a:r>
          </a:p>
          <a:p>
            <a:pPr lvl="1" indent="-246380"/>
            <a:r>
              <a:rPr lang="en-US" sz="1600">
                <a:latin typeface="+mj-lt"/>
              </a:rPr>
              <a:t>Federal Reporting (IPEDS) (</a:t>
            </a:r>
            <a:r>
              <a:rPr lang="en-US" sz="1600">
                <a:latin typeface="+mj-lt"/>
                <a:hlinkClick r:id="rId3"/>
              </a:rPr>
              <a:t>https://nces.ed.gov/ipeds</a:t>
            </a:r>
            <a:r>
              <a:rPr lang="en-US" sz="1600">
                <a:latin typeface="+mj-lt"/>
              </a:rPr>
              <a:t>) Training: </a:t>
            </a:r>
            <a:r>
              <a:rPr lang="en-US" sz="1600">
                <a:latin typeface="+mj-lt"/>
                <a:hlinkClick r:id="rId4"/>
              </a:rPr>
              <a:t>https://www.airweb.org/collaborate-learn/ipeds-training-center</a:t>
            </a:r>
            <a:endParaRPr lang="en-US" sz="1600">
              <a:latin typeface="+mj-lt"/>
              <a:ea typeface="Calibri"/>
              <a:cs typeface="Calibri"/>
            </a:endParaRPr>
          </a:p>
          <a:p>
            <a:pPr lvl="1" indent="-246380"/>
            <a:r>
              <a:rPr lang="en-US" sz="1600" err="1">
                <a:latin typeface="+mj-lt"/>
              </a:rPr>
              <a:t>BoR</a:t>
            </a:r>
            <a:r>
              <a:rPr lang="en-US" sz="1600">
                <a:latin typeface="+mj-lt"/>
              </a:rPr>
              <a:t> Files (</a:t>
            </a:r>
            <a:r>
              <a:rPr lang="en-US" sz="1600">
                <a:latin typeface="+mj-lt"/>
                <a:hlinkClick r:id="rId5"/>
              </a:rPr>
              <a:t>https://regents.la.gov/data-publications/</a:t>
            </a:r>
            <a:r>
              <a:rPr lang="en-US" sz="1600">
                <a:latin typeface="+mj-lt"/>
              </a:rPr>
              <a:t>)</a:t>
            </a:r>
            <a:endParaRPr lang="en-US" sz="1600">
              <a:latin typeface="+mj-lt"/>
              <a:ea typeface="Calibri"/>
              <a:cs typeface="Calibri"/>
            </a:endParaRPr>
          </a:p>
          <a:p>
            <a:pPr lvl="1" indent="-246380"/>
            <a:r>
              <a:rPr lang="en-US" sz="1600">
                <a:latin typeface="+mj-lt"/>
              </a:rPr>
              <a:t>SACSCOC (</a:t>
            </a:r>
            <a:r>
              <a:rPr lang="en-US" sz="1600">
                <a:latin typeface="+mj-lt"/>
                <a:hlinkClick r:id="rId6"/>
              </a:rPr>
              <a:t>www.sacscoc.org</a:t>
            </a:r>
            <a:r>
              <a:rPr lang="en-US" sz="1600">
                <a:latin typeface="+mj-lt"/>
              </a:rPr>
              <a:t>)</a:t>
            </a:r>
            <a:endParaRPr lang="en-US" sz="1600">
              <a:latin typeface="+mj-lt"/>
              <a:ea typeface="Calibri"/>
              <a:cs typeface="Calibri"/>
            </a:endParaRPr>
          </a:p>
          <a:p>
            <a:r>
              <a:rPr lang="en-US" sz="1600">
                <a:latin typeface="+mj-lt"/>
              </a:rPr>
              <a:t>“Voluntary” Reporting</a:t>
            </a:r>
          </a:p>
          <a:p>
            <a:pPr lvl="1" indent="-246380"/>
            <a:r>
              <a:rPr lang="en-US" sz="1600">
                <a:latin typeface="+mj-lt"/>
              </a:rPr>
              <a:t>Common Data Set (</a:t>
            </a:r>
            <a:r>
              <a:rPr lang="en-US" sz="1600">
                <a:latin typeface="+mj-lt"/>
                <a:hlinkClick r:id="rId7"/>
              </a:rPr>
              <a:t>https://commondataset.org/)</a:t>
            </a:r>
            <a:endParaRPr lang="en-US" sz="1600">
              <a:latin typeface="+mj-lt"/>
              <a:ea typeface="Calibri"/>
              <a:cs typeface="Calibri"/>
            </a:endParaRPr>
          </a:p>
          <a:p>
            <a:pPr lvl="1" indent="-246380"/>
            <a:r>
              <a:rPr lang="en-US" sz="1600">
                <a:latin typeface="+mj-lt"/>
              </a:rPr>
              <a:t>Faculty Data: </a:t>
            </a:r>
            <a:r>
              <a:rPr lang="en-US" sz="1800">
                <a:latin typeface="+mj-lt"/>
              </a:rPr>
              <a:t>CUPAHR, AAUP, Delaware Study</a:t>
            </a:r>
            <a:endParaRPr lang="en-US" sz="1800">
              <a:latin typeface="+mj-lt"/>
              <a:ea typeface="Calibri"/>
              <a:cs typeface="Calibri"/>
            </a:endParaRPr>
          </a:p>
          <a:p>
            <a:pPr lvl="1" indent="-246380"/>
            <a:r>
              <a:rPr lang="en-US" sz="1600">
                <a:latin typeface="+mj-lt"/>
              </a:rPr>
              <a:t>Magazines, other surveys (U.S. News &amp; World Report, Princeton Review, etc.)</a:t>
            </a:r>
            <a:endParaRPr lang="en-US" sz="1600">
              <a:latin typeface="+mj-lt"/>
              <a:ea typeface="Calibri"/>
              <a:cs typeface="Calibri"/>
            </a:endParaRPr>
          </a:p>
          <a:p>
            <a:pPr lvl="1" indent="-246380"/>
            <a:r>
              <a:rPr lang="en-US" sz="1600">
                <a:latin typeface="+mj-lt"/>
              </a:rPr>
              <a:t>SAM – student achievement measures (</a:t>
            </a:r>
            <a:r>
              <a:rPr lang="en-US" sz="1600">
                <a:latin typeface="+mj-lt"/>
                <a:hlinkClick r:id="rId8"/>
              </a:rPr>
              <a:t>http://www.studentachievementmeasure.org/)</a:t>
            </a:r>
            <a:endParaRPr lang="en-US" sz="1600">
              <a:latin typeface="+mj-lt"/>
              <a:ea typeface="Calibri"/>
              <a:cs typeface="Calibri"/>
            </a:endParaRPr>
          </a:p>
          <a:p>
            <a:r>
              <a:rPr lang="en-US" sz="1600">
                <a:latin typeface="+mj-lt"/>
              </a:rPr>
              <a:t>Ad Hoc Reporting to newspapers, individuals, governmental or educational entities</a:t>
            </a:r>
          </a:p>
          <a:p>
            <a:r>
              <a:rPr lang="en-US" sz="1600">
                <a:latin typeface="+mj-lt"/>
              </a:rPr>
              <a:t>Other reporting you might be involved in</a:t>
            </a:r>
          </a:p>
          <a:p>
            <a:pPr lvl="1" indent="-246380"/>
            <a:r>
              <a:rPr lang="en-US" sz="1400">
                <a:latin typeface="+mj-lt"/>
              </a:rPr>
              <a:t>Athletics (NCAA)</a:t>
            </a:r>
            <a:endParaRPr lang="en-US" sz="1400">
              <a:latin typeface="+mj-lt"/>
              <a:ea typeface="Calibri"/>
              <a:cs typeface="Calibri"/>
            </a:endParaRPr>
          </a:p>
          <a:p>
            <a:pPr lvl="1" indent="-246380"/>
            <a:r>
              <a:rPr lang="en-US" sz="1400">
                <a:latin typeface="+mj-lt"/>
              </a:rPr>
              <a:t>Program accreditation</a:t>
            </a:r>
            <a:endParaRPr lang="en-US" sz="1400">
              <a:latin typeface="+mj-lt"/>
              <a:ea typeface="Calibri"/>
              <a:cs typeface="Calibri"/>
            </a:endParaRPr>
          </a:p>
          <a:p>
            <a:pPr lvl="1" indent="-246380"/>
            <a:r>
              <a:rPr lang="en-US" sz="1400">
                <a:latin typeface="+mj-lt"/>
              </a:rPr>
              <a:t>Title II (Education)</a:t>
            </a:r>
            <a:endParaRPr lang="en-US" sz="1400">
              <a:latin typeface="+mj-lt"/>
              <a:ea typeface="Calibri"/>
              <a:cs typeface="Calibri"/>
            </a:endParaRPr>
          </a:p>
          <a:p>
            <a:pPr lvl="1" indent="-246380"/>
            <a:r>
              <a:rPr lang="en-US" sz="1400">
                <a:latin typeface="+mj-lt"/>
              </a:rPr>
              <a:t>NSF</a:t>
            </a:r>
            <a:endParaRPr lang="en-US" sz="1400">
              <a:latin typeface="+mj-lt"/>
              <a:ea typeface="Calibri"/>
              <a:cs typeface="Calibri"/>
            </a:endParaRPr>
          </a:p>
          <a:p>
            <a:pPr lvl="1" indent="-246380"/>
            <a:r>
              <a:rPr lang="en-US" sz="1400">
                <a:latin typeface="+mj-lt"/>
              </a:rPr>
              <a:t>WIA</a:t>
            </a:r>
            <a:endParaRPr lang="en-US" sz="1800">
              <a:latin typeface="+mj-lt"/>
              <a:ea typeface="Calibri"/>
              <a:cs typeface="Calibri"/>
            </a:endParaRPr>
          </a:p>
        </p:txBody>
      </p:sp>
    </p:spTree>
    <p:extLst>
      <p:ext uri="{BB962C8B-B14F-4D97-AF65-F5344CB8AC3E}">
        <p14:creationId xmlns:p14="http://schemas.microsoft.com/office/powerpoint/2010/main" val="2049607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
                                            <p:txEl>
                                              <p:pRg st="12" end="12"/>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
                                            <p:txEl>
                                              <p:pRg st="13" end="13"/>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
                                            <p:txEl>
                                              <p:pRg st="14" end="14"/>
                                            </p:tx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4C6D2AA6FE5EC4D9A2E3574D08378F8" ma:contentTypeVersion="18" ma:contentTypeDescription="Create a new document." ma:contentTypeScope="" ma:versionID="2a808b3a9ea0966d5a0f3ec830f7cfc3">
  <xsd:schema xmlns:xsd="http://www.w3.org/2001/XMLSchema" xmlns:xs="http://www.w3.org/2001/XMLSchema" xmlns:p="http://schemas.microsoft.com/office/2006/metadata/properties" xmlns:ns3="9442aeb6-4419-4325-be26-66bcf9b1a811" xmlns:ns4="1d08674a-5e55-424e-afb9-5847aeb89b8a" targetNamespace="http://schemas.microsoft.com/office/2006/metadata/properties" ma:root="true" ma:fieldsID="c975454bbf3f03c1a32a144811db9fe6" ns3:_="" ns4:_="">
    <xsd:import namespace="9442aeb6-4419-4325-be26-66bcf9b1a811"/>
    <xsd:import namespace="1d08674a-5e55-424e-afb9-5847aeb89b8a"/>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LengthInSeconds" minOccurs="0"/>
                <xsd:element ref="ns3:MediaServiceLocation"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442aeb6-4419-4325-be26-66bcf9b1a81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Location" ma:index="21" nillable="true" ma:displayName="Location" ma:internalName="MediaServiceLocation" ma:readOnly="true">
      <xsd:simpleType>
        <xsd:restriction base="dms:Text"/>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ystemTags" ma:index="24" nillable="true" ma:displayName="MediaServiceSystemTags" ma:hidden="true" ma:internalName="MediaServiceSystemTags" ma:readOnly="true">
      <xsd:simpleType>
        <xsd:restriction base="dms:Note"/>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d08674a-5e55-424e-afb9-5847aeb89b8a"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9442aeb6-4419-4325-be26-66bcf9b1a811"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EAC6A45-C59F-4EB4-995A-443DB748777A}">
  <ds:schemaRefs>
    <ds:schemaRef ds:uri="1d08674a-5e55-424e-afb9-5847aeb89b8a"/>
    <ds:schemaRef ds:uri="9442aeb6-4419-4325-be26-66bcf9b1a81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C8FE074D-5E93-4767-84C9-D4F982E9421D}">
  <ds:schemaRefs>
    <ds:schemaRef ds:uri="1d08674a-5e55-424e-afb9-5847aeb89b8a"/>
    <ds:schemaRef ds:uri="9442aeb6-4419-4325-be26-66bcf9b1a811"/>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C97D4B4F-2416-4D57-9077-4D86E3CA8CB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Flow</Template>
  <Application>Microsoft Office PowerPoint</Application>
  <PresentationFormat>On-screen Show (4:3)</PresentationFormat>
  <Slides>19</Slides>
  <Notes>19</Notes>
  <HiddenSlides>0</HiddenSlide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Flow</vt:lpstr>
      <vt:lpstr>LAIR 2024 Newcomers Workshop</vt:lpstr>
      <vt:lpstr>What is Institutional Research?</vt:lpstr>
      <vt:lpstr>Typical IR Office</vt:lpstr>
      <vt:lpstr>Select 2021 Results</vt:lpstr>
      <vt:lpstr>AIR Statement of Ethical Principles</vt:lpstr>
      <vt:lpstr>Professional Development Resources</vt:lpstr>
      <vt:lpstr>LAIR Involvement in SAIR</vt:lpstr>
      <vt:lpstr>What do you need to be a good institutional researcher?</vt:lpstr>
      <vt:lpstr>External Reporting</vt:lpstr>
      <vt:lpstr>IPEDS</vt:lpstr>
      <vt:lpstr>ERP Systems</vt:lpstr>
      <vt:lpstr>Factbooks</vt:lpstr>
      <vt:lpstr>Comparison Groups</vt:lpstr>
      <vt:lpstr>External Sources of Data</vt:lpstr>
      <vt:lpstr>Keeping track of data requests</vt:lpstr>
      <vt:lpstr>Hard earned tips</vt:lpstr>
      <vt:lpstr>That wasn’t on my bingo card.</vt:lpstr>
      <vt:lpstr>Resources</vt:lpstr>
      <vt:lpstr>PowerPoint Presentation</vt:lpstr>
    </vt:vector>
  </TitlesOfParts>
  <Company>Southeastern Louisiana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revision>2</cp:revision>
  <cp:lastPrinted>2024-07-15T13:58:12Z</cp:lastPrinted>
  <dcterms:created xsi:type="dcterms:W3CDTF">2013-06-04T01:50:15Z</dcterms:created>
  <dcterms:modified xsi:type="dcterms:W3CDTF">2024-07-15T21:22:28Z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0x010100F4C6D2AA6FE5EC4D9A2E3574D08378F8</vt:lpwstr>
  </property>
</Properties>
</file>