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71" r:id="rId5"/>
    <p:sldId id="272" r:id="rId6"/>
    <p:sldId id="270" r:id="rId7"/>
    <p:sldId id="268" r:id="rId8"/>
    <p:sldId id="269" r:id="rId9"/>
    <p:sldId id="273" r:id="rId10"/>
    <p:sldId id="274" r:id="rId11"/>
    <p:sldId id="275" r:id="rId12"/>
    <p:sldId id="276" r:id="rId13"/>
    <p:sldId id="258" r:id="rId14"/>
    <p:sldId id="259" r:id="rId15"/>
    <p:sldId id="260" r:id="rId16"/>
    <p:sldId id="261" r:id="rId17"/>
    <p:sldId id="284" r:id="rId18"/>
    <p:sldId id="262" r:id="rId19"/>
    <p:sldId id="263" r:id="rId20"/>
    <p:sldId id="265" r:id="rId21"/>
    <p:sldId id="266" r:id="rId22"/>
    <p:sldId id="267" r:id="rId23"/>
    <p:sldId id="281" r:id="rId24"/>
    <p:sldId id="282" r:id="rId25"/>
    <p:sldId id="285" r:id="rId26"/>
    <p:sldId id="277" r:id="rId27"/>
    <p:sldId id="278" r:id="rId28"/>
    <p:sldId id="27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FCE06-960E-4274-9D76-934017847EC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5A7F073-7A1B-4FC8-9DE9-D0AD841CB629}">
      <dgm:prSet/>
      <dgm:spPr/>
      <dgm:t>
        <a:bodyPr/>
        <a:lstStyle/>
        <a:p>
          <a:pPr>
            <a:defRPr cap="all"/>
          </a:pPr>
          <a:r>
            <a:rPr lang="en-US"/>
            <a:t>Enrollment Projections</a:t>
          </a:r>
        </a:p>
      </dgm:t>
    </dgm:pt>
    <dgm:pt modelId="{2004F695-2A2C-4F1A-A245-20DCDDFD47F0}" type="parTrans" cxnId="{88B2FBF0-2CBB-4746-B657-FD6B3C4A2AEC}">
      <dgm:prSet/>
      <dgm:spPr/>
      <dgm:t>
        <a:bodyPr/>
        <a:lstStyle/>
        <a:p>
          <a:endParaRPr lang="en-US"/>
        </a:p>
      </dgm:t>
    </dgm:pt>
    <dgm:pt modelId="{50AFB98A-7DD9-4D10-9417-459FA4D26909}" type="sibTrans" cxnId="{88B2FBF0-2CBB-4746-B657-FD6B3C4A2AEC}">
      <dgm:prSet/>
      <dgm:spPr/>
      <dgm:t>
        <a:bodyPr/>
        <a:lstStyle/>
        <a:p>
          <a:endParaRPr lang="en-US"/>
        </a:p>
      </dgm:t>
    </dgm:pt>
    <dgm:pt modelId="{E915B305-41F4-4B77-B9A7-8B57DA12F9BA}">
      <dgm:prSet/>
      <dgm:spPr/>
      <dgm:t>
        <a:bodyPr/>
        <a:lstStyle/>
        <a:p>
          <a:pPr>
            <a:defRPr cap="all"/>
          </a:pPr>
          <a:r>
            <a:rPr lang="en-US"/>
            <a:t>Identifying At-Risk students</a:t>
          </a:r>
        </a:p>
      </dgm:t>
    </dgm:pt>
    <dgm:pt modelId="{09BEBE35-A06B-4100-B617-9D8A9D4B83AD}" type="parTrans" cxnId="{66265D49-A08C-445C-B777-416CA53EB618}">
      <dgm:prSet/>
      <dgm:spPr/>
      <dgm:t>
        <a:bodyPr/>
        <a:lstStyle/>
        <a:p>
          <a:endParaRPr lang="en-US"/>
        </a:p>
      </dgm:t>
    </dgm:pt>
    <dgm:pt modelId="{F7BE59E3-FCA9-4256-AC2C-A13012445936}" type="sibTrans" cxnId="{66265D49-A08C-445C-B777-416CA53EB618}">
      <dgm:prSet/>
      <dgm:spPr/>
      <dgm:t>
        <a:bodyPr/>
        <a:lstStyle/>
        <a:p>
          <a:endParaRPr lang="en-US"/>
        </a:p>
      </dgm:t>
    </dgm:pt>
    <dgm:pt modelId="{483F571A-D7D1-447C-AD64-3BAEB959E39B}">
      <dgm:prSet/>
      <dgm:spPr/>
      <dgm:t>
        <a:bodyPr/>
        <a:lstStyle/>
        <a:p>
          <a:pPr>
            <a:defRPr cap="all"/>
          </a:pPr>
          <a:r>
            <a:rPr lang="en-US"/>
            <a:t>Forecasting class need</a:t>
          </a:r>
        </a:p>
      </dgm:t>
    </dgm:pt>
    <dgm:pt modelId="{7A164DBB-643C-4AA3-BF39-08F43E4CAD75}" type="parTrans" cxnId="{087A8598-7CC9-4DFA-934C-F53F280C8119}">
      <dgm:prSet/>
      <dgm:spPr/>
      <dgm:t>
        <a:bodyPr/>
        <a:lstStyle/>
        <a:p>
          <a:endParaRPr lang="en-US"/>
        </a:p>
      </dgm:t>
    </dgm:pt>
    <dgm:pt modelId="{9260C101-1D57-40E2-9775-421E596B0F1E}" type="sibTrans" cxnId="{087A8598-7CC9-4DFA-934C-F53F280C8119}">
      <dgm:prSet/>
      <dgm:spPr/>
      <dgm:t>
        <a:bodyPr/>
        <a:lstStyle/>
        <a:p>
          <a:endParaRPr lang="en-US"/>
        </a:p>
      </dgm:t>
    </dgm:pt>
    <dgm:pt modelId="{0CA74A8D-482B-4A34-9B1C-34B399A8CA63}" type="pres">
      <dgm:prSet presAssocID="{440FCE06-960E-4274-9D76-934017847ECA}" presName="root" presStyleCnt="0">
        <dgm:presLayoutVars>
          <dgm:dir/>
          <dgm:resizeHandles val="exact"/>
        </dgm:presLayoutVars>
      </dgm:prSet>
      <dgm:spPr/>
    </dgm:pt>
    <dgm:pt modelId="{D35D69A8-D267-4275-9CFB-D6C3E02B1CBC}" type="pres">
      <dgm:prSet presAssocID="{15A7F073-7A1B-4FC8-9DE9-D0AD841CB629}" presName="compNode" presStyleCnt="0"/>
      <dgm:spPr/>
    </dgm:pt>
    <dgm:pt modelId="{9B1572BA-A24F-4FF0-A9FA-F27855A33093}" type="pres">
      <dgm:prSet presAssocID="{15A7F073-7A1B-4FC8-9DE9-D0AD841CB629}" presName="iconBgRect" presStyleLbl="bgShp" presStyleIdx="0" presStyleCnt="3"/>
      <dgm:spPr/>
    </dgm:pt>
    <dgm:pt modelId="{529F2CF3-D5FA-4078-B414-A8401359267A}" type="pres">
      <dgm:prSet presAssocID="{15A7F073-7A1B-4FC8-9DE9-D0AD841CB62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867353A7-A88E-4556-BBB6-D185CB0B89FC}" type="pres">
      <dgm:prSet presAssocID="{15A7F073-7A1B-4FC8-9DE9-D0AD841CB629}" presName="spaceRect" presStyleCnt="0"/>
      <dgm:spPr/>
    </dgm:pt>
    <dgm:pt modelId="{2915E438-2A1D-4B16-A30B-127651E2721C}" type="pres">
      <dgm:prSet presAssocID="{15A7F073-7A1B-4FC8-9DE9-D0AD841CB629}" presName="textRect" presStyleLbl="revTx" presStyleIdx="0" presStyleCnt="3">
        <dgm:presLayoutVars>
          <dgm:chMax val="1"/>
          <dgm:chPref val="1"/>
        </dgm:presLayoutVars>
      </dgm:prSet>
      <dgm:spPr/>
    </dgm:pt>
    <dgm:pt modelId="{B9390215-5482-4938-91FC-12F4DA6F770A}" type="pres">
      <dgm:prSet presAssocID="{50AFB98A-7DD9-4D10-9417-459FA4D26909}" presName="sibTrans" presStyleCnt="0"/>
      <dgm:spPr/>
    </dgm:pt>
    <dgm:pt modelId="{B3748013-D784-4E72-8FC6-46A17CEDAD82}" type="pres">
      <dgm:prSet presAssocID="{E915B305-41F4-4B77-B9A7-8B57DA12F9BA}" presName="compNode" presStyleCnt="0"/>
      <dgm:spPr/>
    </dgm:pt>
    <dgm:pt modelId="{34FD7057-6A29-4A5B-BBC4-2E8AC6AC6EA9}" type="pres">
      <dgm:prSet presAssocID="{E915B305-41F4-4B77-B9A7-8B57DA12F9BA}" presName="iconBgRect" presStyleLbl="bgShp" presStyleIdx="1" presStyleCnt="3"/>
      <dgm:spPr/>
    </dgm:pt>
    <dgm:pt modelId="{2A684AE7-28A0-4800-9444-3527AAED4A5C}" type="pres">
      <dgm:prSet presAssocID="{E915B305-41F4-4B77-B9A7-8B57DA12F9B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C13BCD00-7FD8-4241-BD4A-E732E3B092BC}" type="pres">
      <dgm:prSet presAssocID="{E915B305-41F4-4B77-B9A7-8B57DA12F9BA}" presName="spaceRect" presStyleCnt="0"/>
      <dgm:spPr/>
    </dgm:pt>
    <dgm:pt modelId="{C104FE43-FD80-4EB1-B240-C0A286231672}" type="pres">
      <dgm:prSet presAssocID="{E915B305-41F4-4B77-B9A7-8B57DA12F9BA}" presName="textRect" presStyleLbl="revTx" presStyleIdx="1" presStyleCnt="3">
        <dgm:presLayoutVars>
          <dgm:chMax val="1"/>
          <dgm:chPref val="1"/>
        </dgm:presLayoutVars>
      </dgm:prSet>
      <dgm:spPr/>
    </dgm:pt>
    <dgm:pt modelId="{4B31945E-B0FA-4FEB-9194-82EFF0481330}" type="pres">
      <dgm:prSet presAssocID="{F7BE59E3-FCA9-4256-AC2C-A13012445936}" presName="sibTrans" presStyleCnt="0"/>
      <dgm:spPr/>
    </dgm:pt>
    <dgm:pt modelId="{B249C0E2-F7C2-4129-9221-74D6C6AD63F6}" type="pres">
      <dgm:prSet presAssocID="{483F571A-D7D1-447C-AD64-3BAEB959E39B}" presName="compNode" presStyleCnt="0"/>
      <dgm:spPr/>
    </dgm:pt>
    <dgm:pt modelId="{85D3CC28-B092-4D81-ABCA-0119083F8F9D}" type="pres">
      <dgm:prSet presAssocID="{483F571A-D7D1-447C-AD64-3BAEB959E39B}" presName="iconBgRect" presStyleLbl="bgShp" presStyleIdx="2" presStyleCnt="3"/>
      <dgm:spPr/>
    </dgm:pt>
    <dgm:pt modelId="{C4034154-F455-4920-978D-09DEB04BDCEF}" type="pres">
      <dgm:prSet presAssocID="{483F571A-D7D1-447C-AD64-3BAEB959E39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BCE5AFE-1356-4D18-AE67-6BA111808FD0}" type="pres">
      <dgm:prSet presAssocID="{483F571A-D7D1-447C-AD64-3BAEB959E39B}" presName="spaceRect" presStyleCnt="0"/>
      <dgm:spPr/>
    </dgm:pt>
    <dgm:pt modelId="{420DE161-028A-4261-B0D1-52D6BA3517ED}" type="pres">
      <dgm:prSet presAssocID="{483F571A-D7D1-447C-AD64-3BAEB959E39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10B8F0D-80B8-4238-A866-400C22199FF8}" type="presOf" srcId="{E915B305-41F4-4B77-B9A7-8B57DA12F9BA}" destId="{C104FE43-FD80-4EB1-B240-C0A286231672}" srcOrd="0" destOrd="0" presId="urn:microsoft.com/office/officeart/2018/5/layout/IconCircleLabelList"/>
    <dgm:cxn modelId="{D8AA673A-62EC-4A31-B6E9-442239D4D8C2}" type="presOf" srcId="{15A7F073-7A1B-4FC8-9DE9-D0AD841CB629}" destId="{2915E438-2A1D-4B16-A30B-127651E2721C}" srcOrd="0" destOrd="0" presId="urn:microsoft.com/office/officeart/2018/5/layout/IconCircleLabelList"/>
    <dgm:cxn modelId="{66265D49-A08C-445C-B777-416CA53EB618}" srcId="{440FCE06-960E-4274-9D76-934017847ECA}" destId="{E915B305-41F4-4B77-B9A7-8B57DA12F9BA}" srcOrd="1" destOrd="0" parTransId="{09BEBE35-A06B-4100-B617-9D8A9D4B83AD}" sibTransId="{F7BE59E3-FCA9-4256-AC2C-A13012445936}"/>
    <dgm:cxn modelId="{6EC33C4C-D1B3-4D29-A008-7DE94FDFDB9A}" type="presOf" srcId="{440FCE06-960E-4274-9D76-934017847ECA}" destId="{0CA74A8D-482B-4A34-9B1C-34B399A8CA63}" srcOrd="0" destOrd="0" presId="urn:microsoft.com/office/officeart/2018/5/layout/IconCircleLabelList"/>
    <dgm:cxn modelId="{087A8598-7CC9-4DFA-934C-F53F280C8119}" srcId="{440FCE06-960E-4274-9D76-934017847ECA}" destId="{483F571A-D7D1-447C-AD64-3BAEB959E39B}" srcOrd="2" destOrd="0" parTransId="{7A164DBB-643C-4AA3-BF39-08F43E4CAD75}" sibTransId="{9260C101-1D57-40E2-9775-421E596B0F1E}"/>
    <dgm:cxn modelId="{70CC0E9A-EC61-49D7-8AB2-8ECC1A8DA3BB}" type="presOf" srcId="{483F571A-D7D1-447C-AD64-3BAEB959E39B}" destId="{420DE161-028A-4261-B0D1-52D6BA3517ED}" srcOrd="0" destOrd="0" presId="urn:microsoft.com/office/officeart/2018/5/layout/IconCircleLabelList"/>
    <dgm:cxn modelId="{88B2FBF0-2CBB-4746-B657-FD6B3C4A2AEC}" srcId="{440FCE06-960E-4274-9D76-934017847ECA}" destId="{15A7F073-7A1B-4FC8-9DE9-D0AD841CB629}" srcOrd="0" destOrd="0" parTransId="{2004F695-2A2C-4F1A-A245-20DCDDFD47F0}" sibTransId="{50AFB98A-7DD9-4D10-9417-459FA4D26909}"/>
    <dgm:cxn modelId="{E457BCED-9BC1-4989-ACA2-E2561DD9D334}" type="presParOf" srcId="{0CA74A8D-482B-4A34-9B1C-34B399A8CA63}" destId="{D35D69A8-D267-4275-9CFB-D6C3E02B1CBC}" srcOrd="0" destOrd="0" presId="urn:microsoft.com/office/officeart/2018/5/layout/IconCircleLabelList"/>
    <dgm:cxn modelId="{A4A0E3DC-7D07-4D3D-AA9B-6C235CF9561A}" type="presParOf" srcId="{D35D69A8-D267-4275-9CFB-D6C3E02B1CBC}" destId="{9B1572BA-A24F-4FF0-A9FA-F27855A33093}" srcOrd="0" destOrd="0" presId="urn:microsoft.com/office/officeart/2018/5/layout/IconCircleLabelList"/>
    <dgm:cxn modelId="{2D782BA8-1B2B-47A5-8B2C-AF14E76ACBCD}" type="presParOf" srcId="{D35D69A8-D267-4275-9CFB-D6C3E02B1CBC}" destId="{529F2CF3-D5FA-4078-B414-A8401359267A}" srcOrd="1" destOrd="0" presId="urn:microsoft.com/office/officeart/2018/5/layout/IconCircleLabelList"/>
    <dgm:cxn modelId="{86B95980-D745-40AE-A293-885EC73C5E5B}" type="presParOf" srcId="{D35D69A8-D267-4275-9CFB-D6C3E02B1CBC}" destId="{867353A7-A88E-4556-BBB6-D185CB0B89FC}" srcOrd="2" destOrd="0" presId="urn:microsoft.com/office/officeart/2018/5/layout/IconCircleLabelList"/>
    <dgm:cxn modelId="{9380DCC7-7951-4563-A45A-BDB91EDBFD55}" type="presParOf" srcId="{D35D69A8-D267-4275-9CFB-D6C3E02B1CBC}" destId="{2915E438-2A1D-4B16-A30B-127651E2721C}" srcOrd="3" destOrd="0" presId="urn:microsoft.com/office/officeart/2018/5/layout/IconCircleLabelList"/>
    <dgm:cxn modelId="{3F1B0464-9A83-4E66-A2EE-287B6F6CFEC6}" type="presParOf" srcId="{0CA74A8D-482B-4A34-9B1C-34B399A8CA63}" destId="{B9390215-5482-4938-91FC-12F4DA6F770A}" srcOrd="1" destOrd="0" presId="urn:microsoft.com/office/officeart/2018/5/layout/IconCircleLabelList"/>
    <dgm:cxn modelId="{B2CDDC9E-3C78-4206-A04B-69C53BF4904E}" type="presParOf" srcId="{0CA74A8D-482B-4A34-9B1C-34B399A8CA63}" destId="{B3748013-D784-4E72-8FC6-46A17CEDAD82}" srcOrd="2" destOrd="0" presId="urn:microsoft.com/office/officeart/2018/5/layout/IconCircleLabelList"/>
    <dgm:cxn modelId="{1AE0AFAB-C160-4FD3-BCFA-77402C4ED995}" type="presParOf" srcId="{B3748013-D784-4E72-8FC6-46A17CEDAD82}" destId="{34FD7057-6A29-4A5B-BBC4-2E8AC6AC6EA9}" srcOrd="0" destOrd="0" presId="urn:microsoft.com/office/officeart/2018/5/layout/IconCircleLabelList"/>
    <dgm:cxn modelId="{DD08157D-D342-4A61-A390-C46D500F1E79}" type="presParOf" srcId="{B3748013-D784-4E72-8FC6-46A17CEDAD82}" destId="{2A684AE7-28A0-4800-9444-3527AAED4A5C}" srcOrd="1" destOrd="0" presId="urn:microsoft.com/office/officeart/2018/5/layout/IconCircleLabelList"/>
    <dgm:cxn modelId="{6149E036-C570-4FDB-A356-C3ABDEB63897}" type="presParOf" srcId="{B3748013-D784-4E72-8FC6-46A17CEDAD82}" destId="{C13BCD00-7FD8-4241-BD4A-E732E3B092BC}" srcOrd="2" destOrd="0" presId="urn:microsoft.com/office/officeart/2018/5/layout/IconCircleLabelList"/>
    <dgm:cxn modelId="{185C7FB7-98D6-4376-9D0A-1BE295642275}" type="presParOf" srcId="{B3748013-D784-4E72-8FC6-46A17CEDAD82}" destId="{C104FE43-FD80-4EB1-B240-C0A286231672}" srcOrd="3" destOrd="0" presId="urn:microsoft.com/office/officeart/2018/5/layout/IconCircleLabelList"/>
    <dgm:cxn modelId="{C125BC92-5125-4824-B503-D6390F5BC0F2}" type="presParOf" srcId="{0CA74A8D-482B-4A34-9B1C-34B399A8CA63}" destId="{4B31945E-B0FA-4FEB-9194-82EFF0481330}" srcOrd="3" destOrd="0" presId="urn:microsoft.com/office/officeart/2018/5/layout/IconCircleLabelList"/>
    <dgm:cxn modelId="{E94DB8E6-DEAA-4B8F-B6C3-6629B276A355}" type="presParOf" srcId="{0CA74A8D-482B-4A34-9B1C-34B399A8CA63}" destId="{B249C0E2-F7C2-4129-9221-74D6C6AD63F6}" srcOrd="4" destOrd="0" presId="urn:microsoft.com/office/officeart/2018/5/layout/IconCircleLabelList"/>
    <dgm:cxn modelId="{867417A4-4BC1-4031-939E-A68DF084C915}" type="presParOf" srcId="{B249C0E2-F7C2-4129-9221-74D6C6AD63F6}" destId="{85D3CC28-B092-4D81-ABCA-0119083F8F9D}" srcOrd="0" destOrd="0" presId="urn:microsoft.com/office/officeart/2018/5/layout/IconCircleLabelList"/>
    <dgm:cxn modelId="{6CD45009-5F05-47DD-832E-2030A30AF8CC}" type="presParOf" srcId="{B249C0E2-F7C2-4129-9221-74D6C6AD63F6}" destId="{C4034154-F455-4920-978D-09DEB04BDCEF}" srcOrd="1" destOrd="0" presId="urn:microsoft.com/office/officeart/2018/5/layout/IconCircleLabelList"/>
    <dgm:cxn modelId="{F0DB05FE-09F1-4132-9876-C8EC08489CE2}" type="presParOf" srcId="{B249C0E2-F7C2-4129-9221-74D6C6AD63F6}" destId="{9BCE5AFE-1356-4D18-AE67-6BA111808FD0}" srcOrd="2" destOrd="0" presId="urn:microsoft.com/office/officeart/2018/5/layout/IconCircleLabelList"/>
    <dgm:cxn modelId="{D6ED7505-ED61-4983-82EC-101C421054B1}" type="presParOf" srcId="{B249C0E2-F7C2-4129-9221-74D6C6AD63F6}" destId="{420DE161-028A-4261-B0D1-52D6BA3517E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6BCEE5-C4A1-4024-A241-F324C6B916F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5AD95D-A883-4BE1-AE45-A7DCC5F4763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There are a lot of caveats to these tools as I use them</a:t>
          </a:r>
        </a:p>
      </dgm:t>
    </dgm:pt>
    <dgm:pt modelId="{4EDEECC6-16B6-4CDA-998E-2F047385F060}" type="parTrans" cxnId="{074FAD73-45DC-4B1E-B9D3-008FE1316F02}">
      <dgm:prSet/>
      <dgm:spPr/>
      <dgm:t>
        <a:bodyPr/>
        <a:lstStyle/>
        <a:p>
          <a:endParaRPr lang="en-US"/>
        </a:p>
      </dgm:t>
    </dgm:pt>
    <dgm:pt modelId="{0A51AB0B-1E9C-458D-83FF-A38E6890CF66}" type="sibTrans" cxnId="{074FAD73-45DC-4B1E-B9D3-008FE1316F02}">
      <dgm:prSet/>
      <dgm:spPr/>
      <dgm:t>
        <a:bodyPr/>
        <a:lstStyle/>
        <a:p>
          <a:endParaRPr lang="en-US"/>
        </a:p>
      </dgm:t>
    </dgm:pt>
    <dgm:pt modelId="{E6D1D62C-BBF7-4164-B8F5-22695A11F1F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will acknowledge</a:t>
          </a:r>
        </a:p>
      </dgm:t>
    </dgm:pt>
    <dgm:pt modelId="{72B374F6-5376-4EAB-ABAD-3A27B9DE8E12}" type="parTrans" cxnId="{4EFAEFD6-C5A4-4218-9EE7-9D007F38FAC9}">
      <dgm:prSet/>
      <dgm:spPr/>
      <dgm:t>
        <a:bodyPr/>
        <a:lstStyle/>
        <a:p>
          <a:endParaRPr lang="en-US"/>
        </a:p>
      </dgm:t>
    </dgm:pt>
    <dgm:pt modelId="{FDCC5E35-DECA-4AF3-B024-B73ADA207932}" type="sibTrans" cxnId="{4EFAEFD6-C5A4-4218-9EE7-9D007F38FAC9}">
      <dgm:prSet/>
      <dgm:spPr/>
      <dgm:t>
        <a:bodyPr/>
        <a:lstStyle/>
        <a:p>
          <a:endParaRPr lang="en-US"/>
        </a:p>
      </dgm:t>
    </dgm:pt>
    <dgm:pt modelId="{207D7B14-FA54-4A4B-8E97-6B382951D7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using the statistics out of bounds</a:t>
          </a:r>
        </a:p>
      </dgm:t>
    </dgm:pt>
    <dgm:pt modelId="{D970F9A2-CC39-4C52-8BE2-B0C60AB7EA54}" type="parTrans" cxnId="{9965439E-4C84-4263-83AE-94175822421E}">
      <dgm:prSet/>
      <dgm:spPr/>
      <dgm:t>
        <a:bodyPr/>
        <a:lstStyle/>
        <a:p>
          <a:endParaRPr lang="en-US"/>
        </a:p>
      </dgm:t>
    </dgm:pt>
    <dgm:pt modelId="{7C65D8C0-2315-40FC-9779-70A5946C1B0B}" type="sibTrans" cxnId="{9965439E-4C84-4263-83AE-94175822421E}">
      <dgm:prSet/>
      <dgm:spPr/>
      <dgm:t>
        <a:bodyPr/>
        <a:lstStyle/>
        <a:p>
          <a:endParaRPr lang="en-US"/>
        </a:p>
      </dgm:t>
    </dgm:pt>
    <dgm:pt modelId="{E8499C30-339B-4A7A-90A1-7648771205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limited availability of statistical tools</a:t>
          </a:r>
        </a:p>
      </dgm:t>
    </dgm:pt>
    <dgm:pt modelId="{5EC33CA0-F269-47A0-8CA5-9663BD042E87}" type="parTrans" cxnId="{10AA24BA-ED28-4EA2-B72C-F626F211741D}">
      <dgm:prSet/>
      <dgm:spPr/>
      <dgm:t>
        <a:bodyPr/>
        <a:lstStyle/>
        <a:p>
          <a:endParaRPr lang="en-US"/>
        </a:p>
      </dgm:t>
    </dgm:pt>
    <dgm:pt modelId="{17C4D04B-0753-4F14-B169-DAB95C6E87B4}" type="sibTrans" cxnId="{10AA24BA-ED28-4EA2-B72C-F626F211741D}">
      <dgm:prSet/>
      <dgm:spPr/>
      <dgm:t>
        <a:bodyPr/>
        <a:lstStyle/>
        <a:p>
          <a:endParaRPr lang="en-US"/>
        </a:p>
      </dgm:t>
    </dgm:pt>
    <dgm:pt modelId="{6EE93136-D87C-426A-A5AD-F8D48F98B67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use of mathematical principles applied to social problems is open for criticism</a:t>
          </a:r>
        </a:p>
      </dgm:t>
    </dgm:pt>
    <dgm:pt modelId="{9C2B85DE-720A-4503-B996-1389E6A60E0B}" type="parTrans" cxnId="{ADEE9F50-8582-420A-A026-3F491C1094E8}">
      <dgm:prSet/>
      <dgm:spPr/>
      <dgm:t>
        <a:bodyPr/>
        <a:lstStyle/>
        <a:p>
          <a:endParaRPr lang="en-US"/>
        </a:p>
      </dgm:t>
    </dgm:pt>
    <dgm:pt modelId="{6ABF173D-DC82-4128-9B86-2000BAE89B93}" type="sibTrans" cxnId="{ADEE9F50-8582-420A-A026-3F491C1094E8}">
      <dgm:prSet/>
      <dgm:spPr/>
      <dgm:t>
        <a:bodyPr/>
        <a:lstStyle/>
        <a:p>
          <a:endParaRPr lang="en-US"/>
        </a:p>
      </dgm:t>
    </dgm:pt>
    <dgm:pt modelId="{49A96AC0-9E76-44A2-8EB8-5A5C82F5A6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Please, feel free to improve</a:t>
          </a:r>
        </a:p>
      </dgm:t>
    </dgm:pt>
    <dgm:pt modelId="{E8E88553-70D7-49CB-83C1-7BD0CA50FE1D}" type="parTrans" cxnId="{F3CC3ADB-985B-4EE5-99C8-7564AB1ACF06}">
      <dgm:prSet/>
      <dgm:spPr/>
      <dgm:t>
        <a:bodyPr/>
        <a:lstStyle/>
        <a:p>
          <a:endParaRPr lang="en-US"/>
        </a:p>
      </dgm:t>
    </dgm:pt>
    <dgm:pt modelId="{17EFD6B8-36FA-46BE-B708-DC3E6D68537C}" type="sibTrans" cxnId="{F3CC3ADB-985B-4EE5-99C8-7564AB1ACF06}">
      <dgm:prSet/>
      <dgm:spPr/>
      <dgm:t>
        <a:bodyPr/>
        <a:lstStyle/>
        <a:p>
          <a:endParaRPr lang="en-US"/>
        </a:p>
      </dgm:t>
    </dgm:pt>
    <dgm:pt modelId="{CAA025FC-FF7F-490C-BA60-B263BC5FF176}" type="pres">
      <dgm:prSet presAssocID="{3F6BCEE5-C4A1-4024-A241-F324C6B916F4}" presName="root" presStyleCnt="0">
        <dgm:presLayoutVars>
          <dgm:dir/>
          <dgm:resizeHandles val="exact"/>
        </dgm:presLayoutVars>
      </dgm:prSet>
      <dgm:spPr/>
    </dgm:pt>
    <dgm:pt modelId="{F1287437-21A6-4CEC-A662-2384F684C668}" type="pres">
      <dgm:prSet presAssocID="{235AD95D-A883-4BE1-AE45-A7DCC5F4763B}" presName="compNode" presStyleCnt="0"/>
      <dgm:spPr/>
    </dgm:pt>
    <dgm:pt modelId="{EB6315D9-F1BC-4B3D-9BBD-652410CF8B37}" type="pres">
      <dgm:prSet presAssocID="{235AD95D-A883-4BE1-AE45-A7DCC5F4763B}" presName="bgRect" presStyleLbl="bgShp" presStyleIdx="0" presStyleCnt="3"/>
      <dgm:spPr/>
    </dgm:pt>
    <dgm:pt modelId="{E18DCA29-ED8D-42FA-8E56-ECF381B1B570}" type="pres">
      <dgm:prSet presAssocID="{235AD95D-A883-4BE1-AE45-A7DCC5F4763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CDB176CF-F9CE-43ED-9818-B7B4025268BF}" type="pres">
      <dgm:prSet presAssocID="{235AD95D-A883-4BE1-AE45-A7DCC5F4763B}" presName="spaceRect" presStyleCnt="0"/>
      <dgm:spPr/>
    </dgm:pt>
    <dgm:pt modelId="{E8ACA146-2E09-4ECF-9B8C-145A7ECFFCE0}" type="pres">
      <dgm:prSet presAssocID="{235AD95D-A883-4BE1-AE45-A7DCC5F4763B}" presName="parTx" presStyleLbl="revTx" presStyleIdx="0" presStyleCnt="4">
        <dgm:presLayoutVars>
          <dgm:chMax val="0"/>
          <dgm:chPref val="0"/>
        </dgm:presLayoutVars>
      </dgm:prSet>
      <dgm:spPr/>
    </dgm:pt>
    <dgm:pt modelId="{429007D2-1757-43F7-BB82-080570725F12}" type="pres">
      <dgm:prSet presAssocID="{0A51AB0B-1E9C-458D-83FF-A38E6890CF66}" presName="sibTrans" presStyleCnt="0"/>
      <dgm:spPr/>
    </dgm:pt>
    <dgm:pt modelId="{F8682ADE-CD43-4248-97CB-C62804BF83A7}" type="pres">
      <dgm:prSet presAssocID="{E6D1D62C-BBF7-4164-B8F5-22695A11F1FC}" presName="compNode" presStyleCnt="0"/>
      <dgm:spPr/>
    </dgm:pt>
    <dgm:pt modelId="{7BEC9A50-5E93-4746-9F06-9FCE3E0DB941}" type="pres">
      <dgm:prSet presAssocID="{E6D1D62C-BBF7-4164-B8F5-22695A11F1FC}" presName="bgRect" presStyleLbl="bgShp" presStyleIdx="1" presStyleCnt="3"/>
      <dgm:spPr/>
    </dgm:pt>
    <dgm:pt modelId="{73514A87-39EB-4EF3-B490-7B2F37311D2A}" type="pres">
      <dgm:prSet presAssocID="{E6D1D62C-BBF7-4164-B8F5-22695A11F1F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56E95ECD-9AEE-4E2F-B882-C8290DAC2E1B}" type="pres">
      <dgm:prSet presAssocID="{E6D1D62C-BBF7-4164-B8F5-22695A11F1FC}" presName="spaceRect" presStyleCnt="0"/>
      <dgm:spPr/>
    </dgm:pt>
    <dgm:pt modelId="{898F0C01-6FC7-4CE2-90FC-BD7A9EA16838}" type="pres">
      <dgm:prSet presAssocID="{E6D1D62C-BBF7-4164-B8F5-22695A11F1FC}" presName="parTx" presStyleLbl="revTx" presStyleIdx="1" presStyleCnt="4">
        <dgm:presLayoutVars>
          <dgm:chMax val="0"/>
          <dgm:chPref val="0"/>
        </dgm:presLayoutVars>
      </dgm:prSet>
      <dgm:spPr/>
    </dgm:pt>
    <dgm:pt modelId="{4EBD9CDF-B3A2-4FB7-8C01-0D66D103A717}" type="pres">
      <dgm:prSet presAssocID="{E6D1D62C-BBF7-4164-B8F5-22695A11F1FC}" presName="desTx" presStyleLbl="revTx" presStyleIdx="2" presStyleCnt="4">
        <dgm:presLayoutVars/>
      </dgm:prSet>
      <dgm:spPr/>
    </dgm:pt>
    <dgm:pt modelId="{A86CE171-E10B-4D54-83B6-929F2FA0D480}" type="pres">
      <dgm:prSet presAssocID="{FDCC5E35-DECA-4AF3-B024-B73ADA207932}" presName="sibTrans" presStyleCnt="0"/>
      <dgm:spPr/>
    </dgm:pt>
    <dgm:pt modelId="{7D2A039B-666F-444F-BD10-939C69C13649}" type="pres">
      <dgm:prSet presAssocID="{49A96AC0-9E76-44A2-8EB8-5A5C82F5A6CA}" presName="compNode" presStyleCnt="0"/>
      <dgm:spPr/>
    </dgm:pt>
    <dgm:pt modelId="{B11F7216-C485-499A-8763-D1E4FD33BA79}" type="pres">
      <dgm:prSet presAssocID="{49A96AC0-9E76-44A2-8EB8-5A5C82F5A6CA}" presName="bgRect" presStyleLbl="bgShp" presStyleIdx="2" presStyleCnt="3"/>
      <dgm:spPr/>
    </dgm:pt>
    <dgm:pt modelId="{267CAB57-1090-4CAD-A96C-265EA4E46DB2}" type="pres">
      <dgm:prSet presAssocID="{49A96AC0-9E76-44A2-8EB8-5A5C82F5A6C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1CD15C06-435E-41A7-B689-07A748B31925}" type="pres">
      <dgm:prSet presAssocID="{49A96AC0-9E76-44A2-8EB8-5A5C82F5A6CA}" presName="spaceRect" presStyleCnt="0"/>
      <dgm:spPr/>
    </dgm:pt>
    <dgm:pt modelId="{3F6F8F29-196E-4F0B-8473-7C8DB394646D}" type="pres">
      <dgm:prSet presAssocID="{49A96AC0-9E76-44A2-8EB8-5A5C82F5A6C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577F139-6F69-4A30-AB1D-0E485498E474}" type="presOf" srcId="{207D7B14-FA54-4A4B-8E97-6B382951D7DB}" destId="{4EBD9CDF-B3A2-4FB7-8C01-0D66D103A717}" srcOrd="0" destOrd="0" presId="urn:microsoft.com/office/officeart/2018/2/layout/IconVerticalSolidList"/>
    <dgm:cxn modelId="{A597B560-6768-4FA4-8646-C2CD64B926F4}" type="presOf" srcId="{E6D1D62C-BBF7-4164-B8F5-22695A11F1FC}" destId="{898F0C01-6FC7-4CE2-90FC-BD7A9EA16838}" srcOrd="0" destOrd="0" presId="urn:microsoft.com/office/officeart/2018/2/layout/IconVerticalSolidList"/>
    <dgm:cxn modelId="{FEF7AA46-2E40-4A4B-B3DA-7E0D919AAA61}" type="presOf" srcId="{E8499C30-339B-4A7A-90A1-76487712054E}" destId="{4EBD9CDF-B3A2-4FB7-8C01-0D66D103A717}" srcOrd="0" destOrd="1" presId="urn:microsoft.com/office/officeart/2018/2/layout/IconVerticalSolidList"/>
    <dgm:cxn modelId="{FE382C69-AA22-4B4B-B678-9A835DA97357}" type="presOf" srcId="{6EE93136-D87C-426A-A5AD-F8D48F98B67D}" destId="{4EBD9CDF-B3A2-4FB7-8C01-0D66D103A717}" srcOrd="0" destOrd="2" presId="urn:microsoft.com/office/officeart/2018/2/layout/IconVerticalSolidList"/>
    <dgm:cxn modelId="{ADEE9F50-8582-420A-A026-3F491C1094E8}" srcId="{E6D1D62C-BBF7-4164-B8F5-22695A11F1FC}" destId="{6EE93136-D87C-426A-A5AD-F8D48F98B67D}" srcOrd="2" destOrd="0" parTransId="{9C2B85DE-720A-4503-B996-1389E6A60E0B}" sibTransId="{6ABF173D-DC82-4128-9B86-2000BAE89B93}"/>
    <dgm:cxn modelId="{F3C8A371-D288-4BDE-89A7-8C9AEBD92F57}" type="presOf" srcId="{49A96AC0-9E76-44A2-8EB8-5A5C82F5A6CA}" destId="{3F6F8F29-196E-4F0B-8473-7C8DB394646D}" srcOrd="0" destOrd="0" presId="urn:microsoft.com/office/officeart/2018/2/layout/IconVerticalSolidList"/>
    <dgm:cxn modelId="{074FAD73-45DC-4B1E-B9D3-008FE1316F02}" srcId="{3F6BCEE5-C4A1-4024-A241-F324C6B916F4}" destId="{235AD95D-A883-4BE1-AE45-A7DCC5F4763B}" srcOrd="0" destOrd="0" parTransId="{4EDEECC6-16B6-4CDA-998E-2F047385F060}" sibTransId="{0A51AB0B-1E9C-458D-83FF-A38E6890CF66}"/>
    <dgm:cxn modelId="{9965439E-4C84-4263-83AE-94175822421E}" srcId="{E6D1D62C-BBF7-4164-B8F5-22695A11F1FC}" destId="{207D7B14-FA54-4A4B-8E97-6B382951D7DB}" srcOrd="0" destOrd="0" parTransId="{D970F9A2-CC39-4C52-8BE2-B0C60AB7EA54}" sibTransId="{7C65D8C0-2315-40FC-9779-70A5946C1B0B}"/>
    <dgm:cxn modelId="{EB221DA1-6C66-4E68-B6D5-D8400526730C}" type="presOf" srcId="{3F6BCEE5-C4A1-4024-A241-F324C6B916F4}" destId="{CAA025FC-FF7F-490C-BA60-B263BC5FF176}" srcOrd="0" destOrd="0" presId="urn:microsoft.com/office/officeart/2018/2/layout/IconVerticalSolidList"/>
    <dgm:cxn modelId="{2EA66FB2-25BD-422C-A3D2-ABE795EC0490}" type="presOf" srcId="{235AD95D-A883-4BE1-AE45-A7DCC5F4763B}" destId="{E8ACA146-2E09-4ECF-9B8C-145A7ECFFCE0}" srcOrd="0" destOrd="0" presId="urn:microsoft.com/office/officeart/2018/2/layout/IconVerticalSolidList"/>
    <dgm:cxn modelId="{10AA24BA-ED28-4EA2-B72C-F626F211741D}" srcId="{E6D1D62C-BBF7-4164-B8F5-22695A11F1FC}" destId="{E8499C30-339B-4A7A-90A1-76487712054E}" srcOrd="1" destOrd="0" parTransId="{5EC33CA0-F269-47A0-8CA5-9663BD042E87}" sibTransId="{17C4D04B-0753-4F14-B169-DAB95C6E87B4}"/>
    <dgm:cxn modelId="{4EFAEFD6-C5A4-4218-9EE7-9D007F38FAC9}" srcId="{3F6BCEE5-C4A1-4024-A241-F324C6B916F4}" destId="{E6D1D62C-BBF7-4164-B8F5-22695A11F1FC}" srcOrd="1" destOrd="0" parTransId="{72B374F6-5376-4EAB-ABAD-3A27B9DE8E12}" sibTransId="{FDCC5E35-DECA-4AF3-B024-B73ADA207932}"/>
    <dgm:cxn modelId="{F3CC3ADB-985B-4EE5-99C8-7564AB1ACF06}" srcId="{3F6BCEE5-C4A1-4024-A241-F324C6B916F4}" destId="{49A96AC0-9E76-44A2-8EB8-5A5C82F5A6CA}" srcOrd="2" destOrd="0" parTransId="{E8E88553-70D7-49CB-83C1-7BD0CA50FE1D}" sibTransId="{17EFD6B8-36FA-46BE-B708-DC3E6D68537C}"/>
    <dgm:cxn modelId="{277B3A3C-EA01-4AD9-9F82-0043885BC06B}" type="presParOf" srcId="{CAA025FC-FF7F-490C-BA60-B263BC5FF176}" destId="{F1287437-21A6-4CEC-A662-2384F684C668}" srcOrd="0" destOrd="0" presId="urn:microsoft.com/office/officeart/2018/2/layout/IconVerticalSolidList"/>
    <dgm:cxn modelId="{61A14994-EF1D-4E4A-9475-BC20036027AC}" type="presParOf" srcId="{F1287437-21A6-4CEC-A662-2384F684C668}" destId="{EB6315D9-F1BC-4B3D-9BBD-652410CF8B37}" srcOrd="0" destOrd="0" presId="urn:microsoft.com/office/officeart/2018/2/layout/IconVerticalSolidList"/>
    <dgm:cxn modelId="{AFAA2B2D-22E5-4ECA-91CF-343F9B1DAAC8}" type="presParOf" srcId="{F1287437-21A6-4CEC-A662-2384F684C668}" destId="{E18DCA29-ED8D-42FA-8E56-ECF381B1B570}" srcOrd="1" destOrd="0" presId="urn:microsoft.com/office/officeart/2018/2/layout/IconVerticalSolidList"/>
    <dgm:cxn modelId="{B13EAF3C-C783-4DC5-A514-770DFFCAD378}" type="presParOf" srcId="{F1287437-21A6-4CEC-A662-2384F684C668}" destId="{CDB176CF-F9CE-43ED-9818-B7B4025268BF}" srcOrd="2" destOrd="0" presId="urn:microsoft.com/office/officeart/2018/2/layout/IconVerticalSolidList"/>
    <dgm:cxn modelId="{EBED4372-650D-43F8-A282-49DB0D77BCF6}" type="presParOf" srcId="{F1287437-21A6-4CEC-A662-2384F684C668}" destId="{E8ACA146-2E09-4ECF-9B8C-145A7ECFFCE0}" srcOrd="3" destOrd="0" presId="urn:microsoft.com/office/officeart/2018/2/layout/IconVerticalSolidList"/>
    <dgm:cxn modelId="{2A039F3B-99C0-49E8-A11B-72D485F95A42}" type="presParOf" srcId="{CAA025FC-FF7F-490C-BA60-B263BC5FF176}" destId="{429007D2-1757-43F7-BB82-080570725F12}" srcOrd="1" destOrd="0" presId="urn:microsoft.com/office/officeart/2018/2/layout/IconVerticalSolidList"/>
    <dgm:cxn modelId="{8FF66130-DBE6-4B7E-A6FE-AEEE116F6D93}" type="presParOf" srcId="{CAA025FC-FF7F-490C-BA60-B263BC5FF176}" destId="{F8682ADE-CD43-4248-97CB-C62804BF83A7}" srcOrd="2" destOrd="0" presId="urn:microsoft.com/office/officeart/2018/2/layout/IconVerticalSolidList"/>
    <dgm:cxn modelId="{E6DFA040-F5E3-456A-A733-3B1A41B562D4}" type="presParOf" srcId="{F8682ADE-CD43-4248-97CB-C62804BF83A7}" destId="{7BEC9A50-5E93-4746-9F06-9FCE3E0DB941}" srcOrd="0" destOrd="0" presId="urn:microsoft.com/office/officeart/2018/2/layout/IconVerticalSolidList"/>
    <dgm:cxn modelId="{5630A5C2-4C5D-4E00-B503-C1D1471F9D9F}" type="presParOf" srcId="{F8682ADE-CD43-4248-97CB-C62804BF83A7}" destId="{73514A87-39EB-4EF3-B490-7B2F37311D2A}" srcOrd="1" destOrd="0" presId="urn:microsoft.com/office/officeart/2018/2/layout/IconVerticalSolidList"/>
    <dgm:cxn modelId="{6A97BC2B-01C0-44C7-BB9A-BC33432F0FBF}" type="presParOf" srcId="{F8682ADE-CD43-4248-97CB-C62804BF83A7}" destId="{56E95ECD-9AEE-4E2F-B882-C8290DAC2E1B}" srcOrd="2" destOrd="0" presId="urn:microsoft.com/office/officeart/2018/2/layout/IconVerticalSolidList"/>
    <dgm:cxn modelId="{63DAB8C6-D309-4C25-8E6C-8517E3C1E24B}" type="presParOf" srcId="{F8682ADE-CD43-4248-97CB-C62804BF83A7}" destId="{898F0C01-6FC7-4CE2-90FC-BD7A9EA16838}" srcOrd="3" destOrd="0" presId="urn:microsoft.com/office/officeart/2018/2/layout/IconVerticalSolidList"/>
    <dgm:cxn modelId="{A85AA324-182A-4000-9E5E-62BB8A05D15D}" type="presParOf" srcId="{F8682ADE-CD43-4248-97CB-C62804BF83A7}" destId="{4EBD9CDF-B3A2-4FB7-8C01-0D66D103A717}" srcOrd="4" destOrd="0" presId="urn:microsoft.com/office/officeart/2018/2/layout/IconVerticalSolidList"/>
    <dgm:cxn modelId="{53367674-4C45-44F5-B2A3-5D640D1D51BE}" type="presParOf" srcId="{CAA025FC-FF7F-490C-BA60-B263BC5FF176}" destId="{A86CE171-E10B-4D54-83B6-929F2FA0D480}" srcOrd="3" destOrd="0" presId="urn:microsoft.com/office/officeart/2018/2/layout/IconVerticalSolidList"/>
    <dgm:cxn modelId="{6B667F0A-284B-4476-AC49-B3EF9CFF2225}" type="presParOf" srcId="{CAA025FC-FF7F-490C-BA60-B263BC5FF176}" destId="{7D2A039B-666F-444F-BD10-939C69C13649}" srcOrd="4" destOrd="0" presId="urn:microsoft.com/office/officeart/2018/2/layout/IconVerticalSolidList"/>
    <dgm:cxn modelId="{CE7ED67F-57EA-4A7A-ABC2-2378068BDC62}" type="presParOf" srcId="{7D2A039B-666F-444F-BD10-939C69C13649}" destId="{B11F7216-C485-499A-8763-D1E4FD33BA79}" srcOrd="0" destOrd="0" presId="urn:microsoft.com/office/officeart/2018/2/layout/IconVerticalSolidList"/>
    <dgm:cxn modelId="{C9D0791D-F1F2-4F5B-A185-3BD86BC7F4D5}" type="presParOf" srcId="{7D2A039B-666F-444F-BD10-939C69C13649}" destId="{267CAB57-1090-4CAD-A96C-265EA4E46DB2}" srcOrd="1" destOrd="0" presId="urn:microsoft.com/office/officeart/2018/2/layout/IconVerticalSolidList"/>
    <dgm:cxn modelId="{CCF3AE5C-D9E3-4D1F-9BB8-5188CB1FCF14}" type="presParOf" srcId="{7D2A039B-666F-444F-BD10-939C69C13649}" destId="{1CD15C06-435E-41A7-B689-07A748B31925}" srcOrd="2" destOrd="0" presId="urn:microsoft.com/office/officeart/2018/2/layout/IconVerticalSolidList"/>
    <dgm:cxn modelId="{CD083B4F-3F5F-49FF-A39D-61A47655CAD4}" type="presParOf" srcId="{7D2A039B-666F-444F-BD10-939C69C13649}" destId="{3F6F8F29-196E-4F0B-8473-7C8DB394646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EAB4FA-309E-4EB3-AD99-8579F0A39B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03EAFC-4086-4B09-9B23-C8E976F751A3}">
      <dgm:prSet/>
      <dgm:spPr/>
      <dgm:t>
        <a:bodyPr/>
        <a:lstStyle/>
        <a:p>
          <a:r>
            <a:rPr lang="en-US"/>
            <a:t>Start with Regression</a:t>
          </a:r>
        </a:p>
      </dgm:t>
    </dgm:pt>
    <dgm:pt modelId="{FC8CD78A-367A-4C9E-9B6A-D5B4CE7B61D1}" type="parTrans" cxnId="{1E99FAF7-7DB8-43DA-AD54-78EB922FE474}">
      <dgm:prSet/>
      <dgm:spPr/>
      <dgm:t>
        <a:bodyPr/>
        <a:lstStyle/>
        <a:p>
          <a:endParaRPr lang="en-US"/>
        </a:p>
      </dgm:t>
    </dgm:pt>
    <dgm:pt modelId="{96F62864-625D-4FDB-AFBE-C519CE0BE8AA}" type="sibTrans" cxnId="{1E99FAF7-7DB8-43DA-AD54-78EB922FE474}">
      <dgm:prSet/>
      <dgm:spPr/>
      <dgm:t>
        <a:bodyPr/>
        <a:lstStyle/>
        <a:p>
          <a:endParaRPr lang="en-US"/>
        </a:p>
      </dgm:t>
    </dgm:pt>
    <dgm:pt modelId="{791170F8-FC7E-4572-942C-FCF1E4D10A83}">
      <dgm:prSet/>
      <dgm:spPr/>
      <dgm:t>
        <a:bodyPr/>
        <a:lstStyle/>
        <a:p>
          <a:r>
            <a:rPr lang="en-US"/>
            <a:t>Y = mX + b</a:t>
          </a:r>
        </a:p>
      </dgm:t>
    </dgm:pt>
    <dgm:pt modelId="{39D36285-B3F1-4CB4-BC9A-928A9B99E3A2}" type="parTrans" cxnId="{FC304F88-6BF5-4059-95DB-58BC714DCD01}">
      <dgm:prSet/>
      <dgm:spPr/>
      <dgm:t>
        <a:bodyPr/>
        <a:lstStyle/>
        <a:p>
          <a:endParaRPr lang="en-US"/>
        </a:p>
      </dgm:t>
    </dgm:pt>
    <dgm:pt modelId="{BC829475-D58D-4F7F-A9F0-EE85D2A1BB89}" type="sibTrans" cxnId="{FC304F88-6BF5-4059-95DB-58BC714DCD01}">
      <dgm:prSet/>
      <dgm:spPr/>
      <dgm:t>
        <a:bodyPr/>
        <a:lstStyle/>
        <a:p>
          <a:endParaRPr lang="en-US"/>
        </a:p>
      </dgm:t>
    </dgm:pt>
    <dgm:pt modelId="{515B0E98-1296-4E18-B271-437FCE6BB585}">
      <dgm:prSet/>
      <dgm:spPr/>
      <dgm:t>
        <a:bodyPr/>
        <a:lstStyle/>
        <a:p>
          <a:r>
            <a:rPr lang="en-US"/>
            <a:t>X is the year</a:t>
          </a:r>
        </a:p>
      </dgm:t>
    </dgm:pt>
    <dgm:pt modelId="{9907CFBD-1F9E-4EF6-AEFD-25FACB1A5CF5}" type="parTrans" cxnId="{87D3C453-4B94-47F4-850E-ACDDB1294CD8}">
      <dgm:prSet/>
      <dgm:spPr/>
      <dgm:t>
        <a:bodyPr/>
        <a:lstStyle/>
        <a:p>
          <a:endParaRPr lang="en-US"/>
        </a:p>
      </dgm:t>
    </dgm:pt>
    <dgm:pt modelId="{E1BE827E-B4AA-4C82-8C3B-81F0DD1948AE}" type="sibTrans" cxnId="{87D3C453-4B94-47F4-850E-ACDDB1294CD8}">
      <dgm:prSet/>
      <dgm:spPr/>
      <dgm:t>
        <a:bodyPr/>
        <a:lstStyle/>
        <a:p>
          <a:endParaRPr lang="en-US"/>
        </a:p>
      </dgm:t>
    </dgm:pt>
    <dgm:pt modelId="{2B12139F-1AB3-4133-9B95-D0808081816E}">
      <dgm:prSet/>
      <dgm:spPr/>
      <dgm:t>
        <a:bodyPr/>
        <a:lstStyle/>
        <a:p>
          <a:r>
            <a:rPr lang="en-US"/>
            <a:t>Use Excel, Calculate the Slope, m</a:t>
          </a:r>
        </a:p>
      </dgm:t>
    </dgm:pt>
    <dgm:pt modelId="{02B925A9-7D44-4A93-83EC-C3024EC26654}" type="parTrans" cxnId="{0C6CF8A8-4446-4BF9-9FC7-6D83BB970A69}">
      <dgm:prSet/>
      <dgm:spPr/>
      <dgm:t>
        <a:bodyPr/>
        <a:lstStyle/>
        <a:p>
          <a:endParaRPr lang="en-US"/>
        </a:p>
      </dgm:t>
    </dgm:pt>
    <dgm:pt modelId="{FF081193-6A4A-448C-A398-DCDA824289F3}" type="sibTrans" cxnId="{0C6CF8A8-4446-4BF9-9FC7-6D83BB970A69}">
      <dgm:prSet/>
      <dgm:spPr/>
      <dgm:t>
        <a:bodyPr/>
        <a:lstStyle/>
        <a:p>
          <a:endParaRPr lang="en-US"/>
        </a:p>
      </dgm:t>
    </dgm:pt>
    <dgm:pt modelId="{33B36984-D087-447C-9ADD-36CD289236F0}">
      <dgm:prSet/>
      <dgm:spPr/>
      <dgm:t>
        <a:bodyPr/>
        <a:lstStyle/>
        <a:p>
          <a:r>
            <a:rPr lang="en-US"/>
            <a:t>Calduate the Y intercept, b</a:t>
          </a:r>
        </a:p>
      </dgm:t>
    </dgm:pt>
    <dgm:pt modelId="{21FCF0B0-0D76-4729-BF4B-E871499AD906}" type="parTrans" cxnId="{24160ECD-1003-471B-94A9-F0AA3F07CB00}">
      <dgm:prSet/>
      <dgm:spPr/>
      <dgm:t>
        <a:bodyPr/>
        <a:lstStyle/>
        <a:p>
          <a:endParaRPr lang="en-US"/>
        </a:p>
      </dgm:t>
    </dgm:pt>
    <dgm:pt modelId="{B4A6BFB1-F58C-4F6F-BCA9-BD388707CA89}" type="sibTrans" cxnId="{24160ECD-1003-471B-94A9-F0AA3F07CB00}">
      <dgm:prSet/>
      <dgm:spPr/>
      <dgm:t>
        <a:bodyPr/>
        <a:lstStyle/>
        <a:p>
          <a:endParaRPr lang="en-US"/>
        </a:p>
      </dgm:t>
    </dgm:pt>
    <dgm:pt modelId="{39276F74-3E89-4F9B-BB03-BFAFA524463D}">
      <dgm:prSet/>
      <dgm:spPr/>
      <dgm:t>
        <a:bodyPr/>
        <a:lstStyle/>
        <a:p>
          <a:r>
            <a:rPr lang="en-US"/>
            <a:t>Calculate the slope between points</a:t>
          </a:r>
        </a:p>
      </dgm:t>
    </dgm:pt>
    <dgm:pt modelId="{9D645D9C-5FEE-4EAD-A04A-DD6BD3B9F9C6}" type="parTrans" cxnId="{54B0F35E-F824-4D1B-9DCE-F42E72C8ADE4}">
      <dgm:prSet/>
      <dgm:spPr/>
      <dgm:t>
        <a:bodyPr/>
        <a:lstStyle/>
        <a:p>
          <a:endParaRPr lang="en-US"/>
        </a:p>
      </dgm:t>
    </dgm:pt>
    <dgm:pt modelId="{BCA25C49-3623-4311-95FE-9CF8B6398D91}" type="sibTrans" cxnId="{54B0F35E-F824-4D1B-9DCE-F42E72C8ADE4}">
      <dgm:prSet/>
      <dgm:spPr/>
      <dgm:t>
        <a:bodyPr/>
        <a:lstStyle/>
        <a:p>
          <a:endParaRPr lang="en-US"/>
        </a:p>
      </dgm:t>
    </dgm:pt>
    <dgm:pt modelId="{8BB763A2-A060-4F3C-87C7-29C6F26D9081}">
      <dgm:prSet/>
      <dgm:spPr/>
      <dgm:t>
        <a:bodyPr/>
        <a:lstStyle/>
        <a:p>
          <a:r>
            <a:rPr lang="en-US"/>
            <a:t>Calculate the slope of slopes</a:t>
          </a:r>
        </a:p>
      </dgm:t>
    </dgm:pt>
    <dgm:pt modelId="{3DCF2D9C-AD66-46C8-A0BF-E8AE36B574B7}" type="parTrans" cxnId="{EEA768EC-32DF-437E-A879-4728CA08059D}">
      <dgm:prSet/>
      <dgm:spPr/>
      <dgm:t>
        <a:bodyPr/>
        <a:lstStyle/>
        <a:p>
          <a:endParaRPr lang="en-US"/>
        </a:p>
      </dgm:t>
    </dgm:pt>
    <dgm:pt modelId="{664CC76F-2EB4-4983-AA7E-4E6A87DDC475}" type="sibTrans" cxnId="{EEA768EC-32DF-437E-A879-4728CA08059D}">
      <dgm:prSet/>
      <dgm:spPr/>
      <dgm:t>
        <a:bodyPr/>
        <a:lstStyle/>
        <a:p>
          <a:endParaRPr lang="en-US"/>
        </a:p>
      </dgm:t>
    </dgm:pt>
    <dgm:pt modelId="{68E33207-6635-4316-997E-3D81CC58BE8F}" type="pres">
      <dgm:prSet presAssocID="{E2EAB4FA-309E-4EB3-AD99-8579F0A39BD8}" presName="linear" presStyleCnt="0">
        <dgm:presLayoutVars>
          <dgm:animLvl val="lvl"/>
          <dgm:resizeHandles val="exact"/>
        </dgm:presLayoutVars>
      </dgm:prSet>
      <dgm:spPr/>
    </dgm:pt>
    <dgm:pt modelId="{9D319D2B-A711-4ACC-8DAA-9F084F6D30F1}" type="pres">
      <dgm:prSet presAssocID="{0503EAFC-4086-4B09-9B23-C8E976F751A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B48504C-081B-4499-A373-A0F8E3F60BF4}" type="pres">
      <dgm:prSet presAssocID="{96F62864-625D-4FDB-AFBE-C519CE0BE8AA}" presName="spacer" presStyleCnt="0"/>
      <dgm:spPr/>
    </dgm:pt>
    <dgm:pt modelId="{C0F4C16F-EF1A-4031-9275-D3A0BA9B74F4}" type="pres">
      <dgm:prSet presAssocID="{791170F8-FC7E-4572-942C-FCF1E4D10A83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DC65B08-4F2F-4B09-B85B-6B0B7E22A67F}" type="pres">
      <dgm:prSet presAssocID="{BC829475-D58D-4F7F-A9F0-EE85D2A1BB89}" presName="spacer" presStyleCnt="0"/>
      <dgm:spPr/>
    </dgm:pt>
    <dgm:pt modelId="{7402138F-B9E5-4FC7-9346-0E0DD39653A9}" type="pres">
      <dgm:prSet presAssocID="{515B0E98-1296-4E18-B271-437FCE6BB58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55F9FA9-C962-489E-B905-D5529B01CCCE}" type="pres">
      <dgm:prSet presAssocID="{E1BE827E-B4AA-4C82-8C3B-81F0DD1948AE}" presName="spacer" presStyleCnt="0"/>
      <dgm:spPr/>
    </dgm:pt>
    <dgm:pt modelId="{EBC5F3FC-3E9A-4601-B9DB-E2AB69410BEC}" type="pres">
      <dgm:prSet presAssocID="{2B12139F-1AB3-4133-9B95-D0808081816E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B85D348-1428-4FFC-9918-9C8BD73BBC9B}" type="pres">
      <dgm:prSet presAssocID="{FF081193-6A4A-448C-A398-DCDA824289F3}" presName="spacer" presStyleCnt="0"/>
      <dgm:spPr/>
    </dgm:pt>
    <dgm:pt modelId="{BDF900DA-4F5F-441D-BD8F-1BB57F08166B}" type="pres">
      <dgm:prSet presAssocID="{33B36984-D087-447C-9ADD-36CD289236F0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3D8E20B-4C9F-4314-A2AF-D1BA67D151EA}" type="pres">
      <dgm:prSet presAssocID="{B4A6BFB1-F58C-4F6F-BCA9-BD388707CA89}" presName="spacer" presStyleCnt="0"/>
      <dgm:spPr/>
    </dgm:pt>
    <dgm:pt modelId="{E490780C-74DC-47B4-9940-E0C23E88FCDC}" type="pres">
      <dgm:prSet presAssocID="{39276F74-3E89-4F9B-BB03-BFAFA524463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5F6D1B88-7073-4EE8-9DE2-05D92FA3C59A}" type="pres">
      <dgm:prSet presAssocID="{BCA25C49-3623-4311-95FE-9CF8B6398D91}" presName="spacer" presStyleCnt="0"/>
      <dgm:spPr/>
    </dgm:pt>
    <dgm:pt modelId="{C0E99C15-E353-4BD0-A821-1E3BC2892013}" type="pres">
      <dgm:prSet presAssocID="{8BB763A2-A060-4F3C-87C7-29C6F26D908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F1CDBD19-E864-47E8-B418-484302FAC4F5}" type="presOf" srcId="{791170F8-FC7E-4572-942C-FCF1E4D10A83}" destId="{C0F4C16F-EF1A-4031-9275-D3A0BA9B74F4}" srcOrd="0" destOrd="0" presId="urn:microsoft.com/office/officeart/2005/8/layout/vList2"/>
    <dgm:cxn modelId="{DA4DEA1D-F3BB-48B6-8A78-B79D8503A013}" type="presOf" srcId="{E2EAB4FA-309E-4EB3-AD99-8579F0A39BD8}" destId="{68E33207-6635-4316-997E-3D81CC58BE8F}" srcOrd="0" destOrd="0" presId="urn:microsoft.com/office/officeart/2005/8/layout/vList2"/>
    <dgm:cxn modelId="{A4E7C33B-78C0-414A-B9CE-B7C86C8E4F9D}" type="presOf" srcId="{8BB763A2-A060-4F3C-87C7-29C6F26D9081}" destId="{C0E99C15-E353-4BD0-A821-1E3BC2892013}" srcOrd="0" destOrd="0" presId="urn:microsoft.com/office/officeart/2005/8/layout/vList2"/>
    <dgm:cxn modelId="{54B0F35E-F824-4D1B-9DCE-F42E72C8ADE4}" srcId="{E2EAB4FA-309E-4EB3-AD99-8579F0A39BD8}" destId="{39276F74-3E89-4F9B-BB03-BFAFA524463D}" srcOrd="5" destOrd="0" parTransId="{9D645D9C-5FEE-4EAD-A04A-DD6BD3B9F9C6}" sibTransId="{BCA25C49-3623-4311-95FE-9CF8B6398D91}"/>
    <dgm:cxn modelId="{F0BA8041-079F-4E23-AB41-20B4F7C935C4}" type="presOf" srcId="{39276F74-3E89-4F9B-BB03-BFAFA524463D}" destId="{E490780C-74DC-47B4-9940-E0C23E88FCDC}" srcOrd="0" destOrd="0" presId="urn:microsoft.com/office/officeart/2005/8/layout/vList2"/>
    <dgm:cxn modelId="{79466867-CB4B-4232-9971-A6076414B837}" type="presOf" srcId="{2B12139F-1AB3-4133-9B95-D0808081816E}" destId="{EBC5F3FC-3E9A-4601-B9DB-E2AB69410BEC}" srcOrd="0" destOrd="0" presId="urn:microsoft.com/office/officeart/2005/8/layout/vList2"/>
    <dgm:cxn modelId="{AB4BAB4F-7B34-4368-916E-031A33B36939}" type="presOf" srcId="{33B36984-D087-447C-9ADD-36CD289236F0}" destId="{BDF900DA-4F5F-441D-BD8F-1BB57F08166B}" srcOrd="0" destOrd="0" presId="urn:microsoft.com/office/officeart/2005/8/layout/vList2"/>
    <dgm:cxn modelId="{87D3C453-4B94-47F4-850E-ACDDB1294CD8}" srcId="{E2EAB4FA-309E-4EB3-AD99-8579F0A39BD8}" destId="{515B0E98-1296-4E18-B271-437FCE6BB585}" srcOrd="2" destOrd="0" parTransId="{9907CFBD-1F9E-4EF6-AEFD-25FACB1A5CF5}" sibTransId="{E1BE827E-B4AA-4C82-8C3B-81F0DD1948AE}"/>
    <dgm:cxn modelId="{40056780-C5C7-4BA7-A04A-50921197AFE5}" type="presOf" srcId="{0503EAFC-4086-4B09-9B23-C8E976F751A3}" destId="{9D319D2B-A711-4ACC-8DAA-9F084F6D30F1}" srcOrd="0" destOrd="0" presId="urn:microsoft.com/office/officeart/2005/8/layout/vList2"/>
    <dgm:cxn modelId="{FC304F88-6BF5-4059-95DB-58BC714DCD01}" srcId="{E2EAB4FA-309E-4EB3-AD99-8579F0A39BD8}" destId="{791170F8-FC7E-4572-942C-FCF1E4D10A83}" srcOrd="1" destOrd="0" parTransId="{39D36285-B3F1-4CB4-BC9A-928A9B99E3A2}" sibTransId="{BC829475-D58D-4F7F-A9F0-EE85D2A1BB89}"/>
    <dgm:cxn modelId="{2273B389-8980-40B3-83B7-07F89B0ECF65}" type="presOf" srcId="{515B0E98-1296-4E18-B271-437FCE6BB585}" destId="{7402138F-B9E5-4FC7-9346-0E0DD39653A9}" srcOrd="0" destOrd="0" presId="urn:microsoft.com/office/officeart/2005/8/layout/vList2"/>
    <dgm:cxn modelId="{0C6CF8A8-4446-4BF9-9FC7-6D83BB970A69}" srcId="{E2EAB4FA-309E-4EB3-AD99-8579F0A39BD8}" destId="{2B12139F-1AB3-4133-9B95-D0808081816E}" srcOrd="3" destOrd="0" parTransId="{02B925A9-7D44-4A93-83EC-C3024EC26654}" sibTransId="{FF081193-6A4A-448C-A398-DCDA824289F3}"/>
    <dgm:cxn modelId="{24160ECD-1003-471B-94A9-F0AA3F07CB00}" srcId="{E2EAB4FA-309E-4EB3-AD99-8579F0A39BD8}" destId="{33B36984-D087-447C-9ADD-36CD289236F0}" srcOrd="4" destOrd="0" parTransId="{21FCF0B0-0D76-4729-BF4B-E871499AD906}" sibTransId="{B4A6BFB1-F58C-4F6F-BCA9-BD388707CA89}"/>
    <dgm:cxn modelId="{EEA768EC-32DF-437E-A879-4728CA08059D}" srcId="{E2EAB4FA-309E-4EB3-AD99-8579F0A39BD8}" destId="{8BB763A2-A060-4F3C-87C7-29C6F26D9081}" srcOrd="6" destOrd="0" parTransId="{3DCF2D9C-AD66-46C8-A0BF-E8AE36B574B7}" sibTransId="{664CC76F-2EB4-4983-AA7E-4E6A87DDC475}"/>
    <dgm:cxn modelId="{1E99FAF7-7DB8-43DA-AD54-78EB922FE474}" srcId="{E2EAB4FA-309E-4EB3-AD99-8579F0A39BD8}" destId="{0503EAFC-4086-4B09-9B23-C8E976F751A3}" srcOrd="0" destOrd="0" parTransId="{FC8CD78A-367A-4C9E-9B6A-D5B4CE7B61D1}" sibTransId="{96F62864-625D-4FDB-AFBE-C519CE0BE8AA}"/>
    <dgm:cxn modelId="{B91041E0-18EC-46E3-9672-352FA790BA1C}" type="presParOf" srcId="{68E33207-6635-4316-997E-3D81CC58BE8F}" destId="{9D319D2B-A711-4ACC-8DAA-9F084F6D30F1}" srcOrd="0" destOrd="0" presId="urn:microsoft.com/office/officeart/2005/8/layout/vList2"/>
    <dgm:cxn modelId="{12C1D338-D22D-46E6-931F-266CEB46B119}" type="presParOf" srcId="{68E33207-6635-4316-997E-3D81CC58BE8F}" destId="{1B48504C-081B-4499-A373-A0F8E3F60BF4}" srcOrd="1" destOrd="0" presId="urn:microsoft.com/office/officeart/2005/8/layout/vList2"/>
    <dgm:cxn modelId="{74A6A0B6-8AD3-490B-9D3F-1A193B8DEE13}" type="presParOf" srcId="{68E33207-6635-4316-997E-3D81CC58BE8F}" destId="{C0F4C16F-EF1A-4031-9275-D3A0BA9B74F4}" srcOrd="2" destOrd="0" presId="urn:microsoft.com/office/officeart/2005/8/layout/vList2"/>
    <dgm:cxn modelId="{AA73CEC2-669A-4BA4-AA43-08F0A8F4C2CF}" type="presParOf" srcId="{68E33207-6635-4316-997E-3D81CC58BE8F}" destId="{6DC65B08-4F2F-4B09-B85B-6B0B7E22A67F}" srcOrd="3" destOrd="0" presId="urn:microsoft.com/office/officeart/2005/8/layout/vList2"/>
    <dgm:cxn modelId="{D5FE3F58-F3AD-4AF8-A377-109DECDB0590}" type="presParOf" srcId="{68E33207-6635-4316-997E-3D81CC58BE8F}" destId="{7402138F-B9E5-4FC7-9346-0E0DD39653A9}" srcOrd="4" destOrd="0" presId="urn:microsoft.com/office/officeart/2005/8/layout/vList2"/>
    <dgm:cxn modelId="{77A8F301-6E8A-42F3-B6E6-E71F8368E076}" type="presParOf" srcId="{68E33207-6635-4316-997E-3D81CC58BE8F}" destId="{D55F9FA9-C962-489E-B905-D5529B01CCCE}" srcOrd="5" destOrd="0" presId="urn:microsoft.com/office/officeart/2005/8/layout/vList2"/>
    <dgm:cxn modelId="{0B371171-E6A8-4201-A850-16020E9DAB41}" type="presParOf" srcId="{68E33207-6635-4316-997E-3D81CC58BE8F}" destId="{EBC5F3FC-3E9A-4601-B9DB-E2AB69410BEC}" srcOrd="6" destOrd="0" presId="urn:microsoft.com/office/officeart/2005/8/layout/vList2"/>
    <dgm:cxn modelId="{CC348C22-0501-47AC-B6C1-EE1D21D7DECD}" type="presParOf" srcId="{68E33207-6635-4316-997E-3D81CC58BE8F}" destId="{DB85D348-1428-4FFC-9918-9C8BD73BBC9B}" srcOrd="7" destOrd="0" presId="urn:microsoft.com/office/officeart/2005/8/layout/vList2"/>
    <dgm:cxn modelId="{0B04EE5F-035C-4DB0-9C52-0F57A015816D}" type="presParOf" srcId="{68E33207-6635-4316-997E-3D81CC58BE8F}" destId="{BDF900DA-4F5F-441D-BD8F-1BB57F08166B}" srcOrd="8" destOrd="0" presId="urn:microsoft.com/office/officeart/2005/8/layout/vList2"/>
    <dgm:cxn modelId="{F9398345-B09D-49E0-B50F-D11578E9EB94}" type="presParOf" srcId="{68E33207-6635-4316-997E-3D81CC58BE8F}" destId="{93D8E20B-4C9F-4314-A2AF-D1BA67D151EA}" srcOrd="9" destOrd="0" presId="urn:microsoft.com/office/officeart/2005/8/layout/vList2"/>
    <dgm:cxn modelId="{EA9F9AFC-EB8F-4FAD-8ADF-AD95F4D22D3E}" type="presParOf" srcId="{68E33207-6635-4316-997E-3D81CC58BE8F}" destId="{E490780C-74DC-47B4-9940-E0C23E88FCDC}" srcOrd="10" destOrd="0" presId="urn:microsoft.com/office/officeart/2005/8/layout/vList2"/>
    <dgm:cxn modelId="{A2F7DCA6-2F50-4350-A2C8-3CB76F7616BB}" type="presParOf" srcId="{68E33207-6635-4316-997E-3D81CC58BE8F}" destId="{5F6D1B88-7073-4EE8-9DE2-05D92FA3C59A}" srcOrd="11" destOrd="0" presId="urn:microsoft.com/office/officeart/2005/8/layout/vList2"/>
    <dgm:cxn modelId="{B56625F6-AF7B-460E-B063-53694E03CB9F}" type="presParOf" srcId="{68E33207-6635-4316-997E-3D81CC58BE8F}" destId="{C0E99C15-E353-4BD0-A821-1E3BC289201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572BA-A24F-4FF0-A9FA-F27855A33093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F2CF3-D5FA-4078-B414-A8401359267A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5E438-2A1D-4B16-A30B-127651E2721C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Enrollment Projections</a:t>
          </a:r>
        </a:p>
      </dsp:txBody>
      <dsp:txXfrm>
        <a:off x="93445" y="3018902"/>
        <a:ext cx="3206250" cy="720000"/>
      </dsp:txXfrm>
    </dsp:sp>
    <dsp:sp modelId="{34FD7057-6A29-4A5B-BBC4-2E8AC6AC6EA9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84AE7-28A0-4800-9444-3527AAED4A5C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4FE43-FD80-4EB1-B240-C0A286231672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Identifying At-Risk students</a:t>
          </a:r>
        </a:p>
      </dsp:txBody>
      <dsp:txXfrm>
        <a:off x="3860789" y="3018902"/>
        <a:ext cx="3206250" cy="720000"/>
      </dsp:txXfrm>
    </dsp:sp>
    <dsp:sp modelId="{85D3CC28-B092-4D81-ABCA-0119083F8F9D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034154-F455-4920-978D-09DEB04BDCEF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DE161-028A-4261-B0D1-52D6BA3517ED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Forecasting class need</a:t>
          </a:r>
        </a:p>
      </dsp:txBody>
      <dsp:txXfrm>
        <a:off x="7628133" y="3018902"/>
        <a:ext cx="3206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315D9-F1BC-4B3D-9BBD-652410CF8B37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DCA29-ED8D-42FA-8E56-ECF381B1B570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CA146-2E09-4ECF-9B8C-145A7ECFFCE0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There are a lot of caveats to these tools as I use them</a:t>
          </a:r>
        </a:p>
      </dsp:txBody>
      <dsp:txXfrm>
        <a:off x="1435590" y="531"/>
        <a:ext cx="9080009" cy="1242935"/>
      </dsp:txXfrm>
    </dsp:sp>
    <dsp:sp modelId="{7BEC9A50-5E93-4746-9F06-9FCE3E0DB941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14A87-39EB-4EF3-B490-7B2F37311D2A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F0C01-6FC7-4CE2-90FC-BD7A9EA16838}">
      <dsp:nvSpPr>
        <dsp:cNvPr id="0" name=""/>
        <dsp:cNvSpPr/>
      </dsp:nvSpPr>
      <dsp:spPr>
        <a:xfrm>
          <a:off x="1435590" y="1554201"/>
          <a:ext cx="473202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 will acknowledge</a:t>
          </a:r>
        </a:p>
      </dsp:txBody>
      <dsp:txXfrm>
        <a:off x="1435590" y="1554201"/>
        <a:ext cx="4732020" cy="1242935"/>
      </dsp:txXfrm>
    </dsp:sp>
    <dsp:sp modelId="{4EBD9CDF-B3A2-4FB7-8C01-0D66D103A717}">
      <dsp:nvSpPr>
        <dsp:cNvPr id="0" name=""/>
        <dsp:cNvSpPr/>
      </dsp:nvSpPr>
      <dsp:spPr>
        <a:xfrm>
          <a:off x="6167610" y="1554201"/>
          <a:ext cx="434798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using the statistics out of bounds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limited availability of statistical tools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use of mathematical principles applied to social problems is open for criticism</a:t>
          </a:r>
        </a:p>
      </dsp:txBody>
      <dsp:txXfrm>
        <a:off x="6167610" y="1554201"/>
        <a:ext cx="4347989" cy="1242935"/>
      </dsp:txXfrm>
    </dsp:sp>
    <dsp:sp modelId="{B11F7216-C485-499A-8763-D1E4FD33BA79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7CAB57-1090-4CAD-A96C-265EA4E46DB2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F8F29-196E-4F0B-8473-7C8DB394646D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Please, feel free to improve</a:t>
          </a:r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19D2B-A711-4ACC-8DAA-9F084F6D30F1}">
      <dsp:nvSpPr>
        <dsp:cNvPr id="0" name=""/>
        <dsp:cNvSpPr/>
      </dsp:nvSpPr>
      <dsp:spPr>
        <a:xfrm>
          <a:off x="0" y="93698"/>
          <a:ext cx="5181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Start with Regression</a:t>
          </a:r>
        </a:p>
      </dsp:txBody>
      <dsp:txXfrm>
        <a:off x="26387" y="120085"/>
        <a:ext cx="5128826" cy="487766"/>
      </dsp:txXfrm>
    </dsp:sp>
    <dsp:sp modelId="{C0F4C16F-EF1A-4031-9275-D3A0BA9B74F4}">
      <dsp:nvSpPr>
        <dsp:cNvPr id="0" name=""/>
        <dsp:cNvSpPr/>
      </dsp:nvSpPr>
      <dsp:spPr>
        <a:xfrm>
          <a:off x="0" y="697598"/>
          <a:ext cx="5181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Y = mX + b</a:t>
          </a:r>
        </a:p>
      </dsp:txBody>
      <dsp:txXfrm>
        <a:off x="26387" y="723985"/>
        <a:ext cx="5128826" cy="487766"/>
      </dsp:txXfrm>
    </dsp:sp>
    <dsp:sp modelId="{7402138F-B9E5-4FC7-9346-0E0DD39653A9}">
      <dsp:nvSpPr>
        <dsp:cNvPr id="0" name=""/>
        <dsp:cNvSpPr/>
      </dsp:nvSpPr>
      <dsp:spPr>
        <a:xfrm>
          <a:off x="0" y="1301499"/>
          <a:ext cx="5181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X is the year</a:t>
          </a:r>
        </a:p>
      </dsp:txBody>
      <dsp:txXfrm>
        <a:off x="26387" y="1327886"/>
        <a:ext cx="5128826" cy="487766"/>
      </dsp:txXfrm>
    </dsp:sp>
    <dsp:sp modelId="{EBC5F3FC-3E9A-4601-B9DB-E2AB69410BEC}">
      <dsp:nvSpPr>
        <dsp:cNvPr id="0" name=""/>
        <dsp:cNvSpPr/>
      </dsp:nvSpPr>
      <dsp:spPr>
        <a:xfrm>
          <a:off x="0" y="1905399"/>
          <a:ext cx="5181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Use Excel, Calculate the Slope, m</a:t>
          </a:r>
        </a:p>
      </dsp:txBody>
      <dsp:txXfrm>
        <a:off x="26387" y="1931786"/>
        <a:ext cx="5128826" cy="487766"/>
      </dsp:txXfrm>
    </dsp:sp>
    <dsp:sp modelId="{BDF900DA-4F5F-441D-BD8F-1BB57F08166B}">
      <dsp:nvSpPr>
        <dsp:cNvPr id="0" name=""/>
        <dsp:cNvSpPr/>
      </dsp:nvSpPr>
      <dsp:spPr>
        <a:xfrm>
          <a:off x="0" y="2509299"/>
          <a:ext cx="5181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Calduate the Y intercept, b</a:t>
          </a:r>
        </a:p>
      </dsp:txBody>
      <dsp:txXfrm>
        <a:off x="26387" y="2535686"/>
        <a:ext cx="5128826" cy="487766"/>
      </dsp:txXfrm>
    </dsp:sp>
    <dsp:sp modelId="{E490780C-74DC-47B4-9940-E0C23E88FCDC}">
      <dsp:nvSpPr>
        <dsp:cNvPr id="0" name=""/>
        <dsp:cNvSpPr/>
      </dsp:nvSpPr>
      <dsp:spPr>
        <a:xfrm>
          <a:off x="0" y="3113199"/>
          <a:ext cx="5181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Calculate the slope between points</a:t>
          </a:r>
        </a:p>
      </dsp:txBody>
      <dsp:txXfrm>
        <a:off x="26387" y="3139586"/>
        <a:ext cx="5128826" cy="487766"/>
      </dsp:txXfrm>
    </dsp:sp>
    <dsp:sp modelId="{C0E99C15-E353-4BD0-A821-1E3BC2892013}">
      <dsp:nvSpPr>
        <dsp:cNvPr id="0" name=""/>
        <dsp:cNvSpPr/>
      </dsp:nvSpPr>
      <dsp:spPr>
        <a:xfrm>
          <a:off x="0" y="3717099"/>
          <a:ext cx="5181600" cy="540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Calculate the slope of slopes</a:t>
          </a:r>
        </a:p>
      </dsp:txBody>
      <dsp:txXfrm>
        <a:off x="26387" y="3743486"/>
        <a:ext cx="5128826" cy="487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C10D-AAE4-DDED-D7F9-4017E11C6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12CF0-1506-BC72-D1BA-52925C15D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1F6D2-40E5-43D9-0F24-C316E250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1C20-31F3-A7CD-2EB8-152FFCBC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12441-D917-87CB-2A57-3732D310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4507-333A-A1EF-5D75-B97EEDB2F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C3E8F4-6774-6478-0F80-1D0B983DF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C2082D-16FC-BC76-7FBE-EED67359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8DB98-BEE4-57FC-A83F-2475E603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39D84-0E45-F1DE-0EFB-46395AC07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D1092-2064-7784-B933-60C1DC886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875DB-67F4-C4B8-703D-7707872F1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65D6F-A42C-FBFB-4747-661610B4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A4A51-3C5B-DC7E-E34B-A74D8937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B37BC-4409-E1EB-ECE8-BFE8FCB6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9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7194-9EA0-C1AB-7DD5-4172656DF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9DA7D-F688-1A3F-6C62-522B21D30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E1C8-1BB1-01F9-8A89-28AC81A4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9C2FC-DDD8-AE90-A064-0237AE18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3EDC6-A760-BEB9-1C40-23EFDF00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8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F1E3-5591-15A0-AD21-EECD886E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E7F27-44C3-BD06-D6B1-26ABA1015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DB32F-AACD-D5A8-3375-B831FA81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81395-270F-EEEC-7D01-DF5F34CE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F444-9B39-1C90-EE4E-DA760A9A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A5E48-6250-F576-548E-B3C212439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B06E6-AECE-E370-297D-62CC3B3A6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D0129-81E8-551D-B245-6E6581ED1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78306-84B8-0478-57F2-64A9DA55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2E751-7CB8-2CE3-39E0-777CE36C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80EBD-B563-D780-B0CF-B02504A1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C0FBA-3BDD-7776-5F13-E34FA2B62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57E6A-50CA-B84B-E749-01187D640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5C69B-95F0-9B34-D9B6-D200B9962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EFC4F-DF76-1480-8D01-CA1D7A162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CD698-4B9B-3ADD-D8A6-673220CE1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BEE29D-8B97-B604-1423-C97504367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58C3F-51A8-4A82-DB39-CDD8C068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B0B24-3246-4AEB-4B55-1220B5D9B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9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EFF7-39FF-F5DB-CD42-B79C24B80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299CD-B781-1900-392F-9FD9AF18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5CF32-08B6-3962-E2E4-74E231B9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77D17-3E24-ECEF-283A-AC3753F3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4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24494-0FF1-9EE7-F3DE-6E58CF4B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7737E-05DF-6D74-5CF0-B21829BD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6EBAA-DE42-D3E3-820B-632984D18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8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03C6-5FDF-D50D-08D7-5BEB2E0C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ECD3D-D9F0-AC2F-CF05-EFFAB14D6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B303A-5128-C0F1-B880-EB5DDE0E7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3329D-D166-7F72-C20D-56668FC2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A12F2-EBE0-1435-B2B6-10A6BBEE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2300-DCF8-C600-AFBE-DEA892AE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2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F3C48-4ADC-0567-729F-1EECFEE32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E5C624-A353-AB05-DEA4-ABD06C5C6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BF563-8A5C-9174-D639-4B6C55EB2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C4796-A741-56C0-A77C-3B9A6034E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F714E-984C-A24C-9284-CF6295936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CCB44-D3C2-4A9F-75F4-B3186C9E9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0B6178-4027-8349-54E4-7AB7A5336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0141C-5490-50F7-623C-5BBE6E294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3C119-30A8-ED5B-F895-2CB52F739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72A1D0-917E-4399-BBF2-B135575BC369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09914-DEAE-2B05-6AAD-93EA5A5D5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00994-3C07-EAEA-62B7-5977631ED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C7F5C-1C1C-4936-967E-1D58BAF0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DD9924-7A70-CE6E-814A-B7D14BBF6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 b="1" i="0">
                <a:effectLst/>
                <a:highlight>
                  <a:srgbClr val="FFFFFF"/>
                </a:highlight>
                <a:latin typeface="inherit"/>
              </a:rPr>
              <a:t>Moneyball:  Using AI for Retention and enrollment projections</a:t>
            </a:r>
            <a:endParaRPr lang="en-US" sz="6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C4087-A2A5-244D-0BEF-BEBBAFAE8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1700" dirty="0"/>
              <a:t>Dr. Steve Cox</a:t>
            </a:r>
          </a:p>
          <a:p>
            <a:pPr algn="l"/>
            <a:r>
              <a:rPr lang="en-US" sz="1700" dirty="0"/>
              <a:t>Associate Vice Chancellor of IE and Planning</a:t>
            </a:r>
          </a:p>
          <a:p>
            <a:pPr algn="l"/>
            <a:r>
              <a:rPr lang="en-US" sz="1700" dirty="0"/>
              <a:t>Central Louisiana Technical Community College</a:t>
            </a:r>
          </a:p>
          <a:p>
            <a:pPr algn="l"/>
            <a:r>
              <a:rPr lang="en-US" sz="1700" dirty="0"/>
              <a:t>stephencox@cltcc.edu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4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9D25-C83B-BB6A-F4AD-16B24BE07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 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434BED5-FB74-D1D5-1147-6901F52E2B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541090"/>
              </p:ext>
            </p:extLst>
          </p:nvPr>
        </p:nvGraphicFramePr>
        <p:xfrm>
          <a:off x="1265274" y="2169042"/>
          <a:ext cx="9569304" cy="3838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5519">
                  <a:extLst>
                    <a:ext uri="{9D8B030D-6E8A-4147-A177-3AD203B41FA5}">
                      <a16:colId xmlns:a16="http://schemas.microsoft.com/office/drawing/2014/main" val="1848988092"/>
                    </a:ext>
                  </a:extLst>
                </a:gridCol>
                <a:gridCol w="2599623">
                  <a:extLst>
                    <a:ext uri="{9D8B030D-6E8A-4147-A177-3AD203B41FA5}">
                      <a16:colId xmlns:a16="http://schemas.microsoft.com/office/drawing/2014/main" val="690175133"/>
                    </a:ext>
                  </a:extLst>
                </a:gridCol>
                <a:gridCol w="1075706">
                  <a:extLst>
                    <a:ext uri="{9D8B030D-6E8A-4147-A177-3AD203B41FA5}">
                      <a16:colId xmlns:a16="http://schemas.microsoft.com/office/drawing/2014/main" val="3809046036"/>
                    </a:ext>
                  </a:extLst>
                </a:gridCol>
                <a:gridCol w="1367044">
                  <a:extLst>
                    <a:ext uri="{9D8B030D-6E8A-4147-A177-3AD203B41FA5}">
                      <a16:colId xmlns:a16="http://schemas.microsoft.com/office/drawing/2014/main" val="2639956720"/>
                    </a:ext>
                  </a:extLst>
                </a:gridCol>
                <a:gridCol w="1075706">
                  <a:extLst>
                    <a:ext uri="{9D8B030D-6E8A-4147-A177-3AD203B41FA5}">
                      <a16:colId xmlns:a16="http://schemas.microsoft.com/office/drawing/2014/main" val="2892149950"/>
                    </a:ext>
                  </a:extLst>
                </a:gridCol>
                <a:gridCol w="1075706">
                  <a:extLst>
                    <a:ext uri="{9D8B030D-6E8A-4147-A177-3AD203B41FA5}">
                      <a16:colId xmlns:a16="http://schemas.microsoft.com/office/drawing/2014/main" val="1134609844"/>
                    </a:ext>
                  </a:extLst>
                </a:gridCol>
              </a:tblGrid>
              <a:tr h="804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Regular Enrollment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4566855"/>
                  </a:ext>
                </a:extLst>
              </a:tr>
              <a:tr h="433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2023 SCH regular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Chat GPA Estimate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14thday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ChatGPT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44074392"/>
                  </a:ext>
                </a:extLst>
              </a:tr>
              <a:tr h="433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-11.82%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-1.36%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22383665"/>
                  </a:ext>
                </a:extLst>
              </a:tr>
              <a:tr h="433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1092.135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66.49%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41.92%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90537190"/>
                  </a:ext>
                </a:extLst>
              </a:tr>
              <a:tr h="433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1428.837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-24.76%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-16.86%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7825806"/>
                  </a:ext>
                </a:extLst>
              </a:tr>
              <a:tr h="433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1553.309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3.65%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54186361"/>
                  </a:ext>
                </a:extLst>
              </a:tr>
              <a:tr h="433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1306.372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3.65%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11389326"/>
                  </a:ext>
                </a:extLst>
              </a:tr>
              <a:tr h="433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10894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10370.65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10624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-2.48%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2.44%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08401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82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8C16-CE5C-832B-5B25-6BB3E2BF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– We were both terrible predicting heads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4D1F4A4-2218-4AE9-A818-6DB378B0D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185820"/>
              </p:ext>
            </p:extLst>
          </p:nvPr>
        </p:nvGraphicFramePr>
        <p:xfrm>
          <a:off x="1977655" y="1761460"/>
          <a:ext cx="7176978" cy="4351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6163">
                  <a:extLst>
                    <a:ext uri="{9D8B030D-6E8A-4147-A177-3AD203B41FA5}">
                      <a16:colId xmlns:a16="http://schemas.microsoft.com/office/drawing/2014/main" val="1293807348"/>
                    </a:ext>
                  </a:extLst>
                </a:gridCol>
                <a:gridCol w="1196163">
                  <a:extLst>
                    <a:ext uri="{9D8B030D-6E8A-4147-A177-3AD203B41FA5}">
                      <a16:colId xmlns:a16="http://schemas.microsoft.com/office/drawing/2014/main" val="2129234970"/>
                    </a:ext>
                  </a:extLst>
                </a:gridCol>
                <a:gridCol w="1196163">
                  <a:extLst>
                    <a:ext uri="{9D8B030D-6E8A-4147-A177-3AD203B41FA5}">
                      <a16:colId xmlns:a16="http://schemas.microsoft.com/office/drawing/2014/main" val="2853373718"/>
                    </a:ext>
                  </a:extLst>
                </a:gridCol>
                <a:gridCol w="1196163">
                  <a:extLst>
                    <a:ext uri="{9D8B030D-6E8A-4147-A177-3AD203B41FA5}">
                      <a16:colId xmlns:a16="http://schemas.microsoft.com/office/drawing/2014/main" val="253380493"/>
                    </a:ext>
                  </a:extLst>
                </a:gridCol>
                <a:gridCol w="1196163">
                  <a:extLst>
                    <a:ext uri="{9D8B030D-6E8A-4147-A177-3AD203B41FA5}">
                      <a16:colId xmlns:a16="http://schemas.microsoft.com/office/drawing/2014/main" val="809458940"/>
                    </a:ext>
                  </a:extLst>
                </a:gridCol>
                <a:gridCol w="1196163">
                  <a:extLst>
                    <a:ext uri="{9D8B030D-6E8A-4147-A177-3AD203B41FA5}">
                      <a16:colId xmlns:a16="http://schemas.microsoft.com/office/drawing/2014/main" val="4127738489"/>
                    </a:ext>
                  </a:extLst>
                </a:gridCol>
              </a:tblGrid>
              <a:tr h="813845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campcode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My Est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ChatGPT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14thday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Me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ChatGPT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extLst>
                  <a:ext uri="{0D108BD9-81ED-4DB2-BD59-A6C34878D82A}">
                    <a16:rowId xmlns:a16="http://schemas.microsoft.com/office/drawing/2014/main" val="2437256426"/>
                  </a:ext>
                </a:extLst>
              </a:tr>
              <a:tr h="54472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EA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140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139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143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2.14%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2.88%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extLst>
                  <a:ext uri="{0D108BD9-81ED-4DB2-BD59-A6C34878D82A}">
                    <a16:rowId xmlns:a16="http://schemas.microsoft.com/office/drawing/2014/main" val="4264743837"/>
                  </a:ext>
                </a:extLst>
              </a:tr>
              <a:tr h="54472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EB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60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60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76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26.67%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26.67%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extLst>
                  <a:ext uri="{0D108BD9-81ED-4DB2-BD59-A6C34878D82A}">
                    <a16:rowId xmlns:a16="http://schemas.microsoft.com/office/drawing/2014/main" val="3250333865"/>
                  </a:ext>
                </a:extLst>
              </a:tr>
              <a:tr h="54472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EE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60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51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61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1.67%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19.61%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extLst>
                  <a:ext uri="{0D108BD9-81ED-4DB2-BD59-A6C34878D82A}">
                    <a16:rowId xmlns:a16="http://schemas.microsoft.com/office/drawing/2014/main" val="2947191782"/>
                  </a:ext>
                </a:extLst>
              </a:tr>
              <a:tr h="54472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EF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40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39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58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45.00%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48.72%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extLst>
                  <a:ext uri="{0D108BD9-81ED-4DB2-BD59-A6C34878D82A}">
                    <a16:rowId xmlns:a16="http://schemas.microsoft.com/office/drawing/2014/main" val="1833087837"/>
                  </a:ext>
                </a:extLst>
              </a:tr>
              <a:tr h="813845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EG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70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81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72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2.86%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-11.11%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extLst>
                  <a:ext uri="{0D108BD9-81ED-4DB2-BD59-A6C34878D82A}">
                    <a16:rowId xmlns:a16="http://schemas.microsoft.com/office/drawing/2014/main" val="3686813066"/>
                  </a:ext>
                </a:extLst>
              </a:tr>
              <a:tr h="544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370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370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410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>
                          <a:effectLst/>
                        </a:rPr>
                        <a:t>10.81%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0" dirty="0">
                          <a:effectLst/>
                        </a:rPr>
                        <a:t>10.81%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60" marR="7860" marT="7860" marB="7860" anchor="b"/>
                </a:tc>
                <a:extLst>
                  <a:ext uri="{0D108BD9-81ED-4DB2-BD59-A6C34878D82A}">
                    <a16:rowId xmlns:a16="http://schemas.microsoft.com/office/drawing/2014/main" val="2694478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154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9B986-0352-5AB5-437A-BEE2C9D4F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SCH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2ED112C-2360-1DDF-3DC8-9E07729A4E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753665"/>
              </p:ext>
            </p:extLst>
          </p:nvPr>
        </p:nvGraphicFramePr>
        <p:xfrm>
          <a:off x="1711842" y="1652641"/>
          <a:ext cx="8644266" cy="4351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711">
                  <a:extLst>
                    <a:ext uri="{9D8B030D-6E8A-4147-A177-3AD203B41FA5}">
                      <a16:colId xmlns:a16="http://schemas.microsoft.com/office/drawing/2014/main" val="3293627578"/>
                    </a:ext>
                  </a:extLst>
                </a:gridCol>
                <a:gridCol w="1440711">
                  <a:extLst>
                    <a:ext uri="{9D8B030D-6E8A-4147-A177-3AD203B41FA5}">
                      <a16:colId xmlns:a16="http://schemas.microsoft.com/office/drawing/2014/main" val="1825430649"/>
                    </a:ext>
                  </a:extLst>
                </a:gridCol>
                <a:gridCol w="1440711">
                  <a:extLst>
                    <a:ext uri="{9D8B030D-6E8A-4147-A177-3AD203B41FA5}">
                      <a16:colId xmlns:a16="http://schemas.microsoft.com/office/drawing/2014/main" val="941866826"/>
                    </a:ext>
                  </a:extLst>
                </a:gridCol>
                <a:gridCol w="1440711">
                  <a:extLst>
                    <a:ext uri="{9D8B030D-6E8A-4147-A177-3AD203B41FA5}">
                      <a16:colId xmlns:a16="http://schemas.microsoft.com/office/drawing/2014/main" val="2522587217"/>
                    </a:ext>
                  </a:extLst>
                </a:gridCol>
                <a:gridCol w="1440711">
                  <a:extLst>
                    <a:ext uri="{9D8B030D-6E8A-4147-A177-3AD203B41FA5}">
                      <a16:colId xmlns:a16="http://schemas.microsoft.com/office/drawing/2014/main" val="897233952"/>
                    </a:ext>
                  </a:extLst>
                </a:gridCol>
                <a:gridCol w="1440711">
                  <a:extLst>
                    <a:ext uri="{9D8B030D-6E8A-4147-A177-3AD203B41FA5}">
                      <a16:colId xmlns:a16="http://schemas.microsoft.com/office/drawing/2014/main" val="128540607"/>
                    </a:ext>
                  </a:extLst>
                </a:gridCol>
              </a:tblGrid>
              <a:tr h="48511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campcode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My Est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ChatGPT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14thday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Me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ChatGPT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extLst>
                  <a:ext uri="{0D108BD9-81ED-4DB2-BD59-A6C34878D82A}">
                    <a16:rowId xmlns:a16="http://schemas.microsoft.com/office/drawing/2014/main" val="3760256170"/>
                  </a:ext>
                </a:extLst>
              </a:tr>
              <a:tr h="72400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EA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987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1091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832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-15.70%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-23.74%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extLst>
                  <a:ext uri="{0D108BD9-81ED-4DB2-BD59-A6C34878D82A}">
                    <a16:rowId xmlns:a16="http://schemas.microsoft.com/office/drawing/2014/main" val="440061256"/>
                  </a:ext>
                </a:extLst>
              </a:tr>
              <a:tr h="48511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EB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383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411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494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28.98%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20.19%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extLst>
                  <a:ext uri="{0D108BD9-81ED-4DB2-BD59-A6C34878D82A}">
                    <a16:rowId xmlns:a16="http://schemas.microsoft.com/office/drawing/2014/main" val="1591582188"/>
                  </a:ext>
                </a:extLst>
              </a:tr>
              <a:tr h="72400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EE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374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481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376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0.53%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-21.83%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extLst>
                  <a:ext uri="{0D108BD9-81ED-4DB2-BD59-A6C34878D82A}">
                    <a16:rowId xmlns:a16="http://schemas.microsoft.com/office/drawing/2014/main" val="962886361"/>
                  </a:ext>
                </a:extLst>
              </a:tr>
              <a:tr h="485113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EF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244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253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305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25.00%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20.55%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extLst>
                  <a:ext uri="{0D108BD9-81ED-4DB2-BD59-A6C34878D82A}">
                    <a16:rowId xmlns:a16="http://schemas.microsoft.com/office/drawing/2014/main" val="896156470"/>
                  </a:ext>
                </a:extLst>
              </a:tr>
              <a:tr h="72400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EG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445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661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420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-5.62%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-36.46%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extLst>
                  <a:ext uri="{0D108BD9-81ED-4DB2-BD59-A6C34878D82A}">
                    <a16:rowId xmlns:a16="http://schemas.microsoft.com/office/drawing/2014/main" val="579169657"/>
                  </a:ext>
                </a:extLst>
              </a:tr>
              <a:tr h="72400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Total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2433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2897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2427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>
                          <a:effectLst/>
                        </a:rPr>
                        <a:t>-0.25%</a:t>
                      </a:r>
                      <a:endParaRPr lang="en-US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tc>
                  <a:txBody>
                    <a:bodyPr/>
                    <a:lstStyle/>
                    <a:p>
                      <a:pPr marL="0" marR="0" algn="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0" dirty="0">
                          <a:effectLst/>
                        </a:rPr>
                        <a:t>-16.22%</a:t>
                      </a:r>
                      <a:endParaRPr lang="en-US" sz="9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753" marR="7753" marT="7753" marB="7753" anchor="b"/>
                </a:tc>
                <a:extLst>
                  <a:ext uri="{0D108BD9-81ED-4DB2-BD59-A6C34878D82A}">
                    <a16:rowId xmlns:a16="http://schemas.microsoft.com/office/drawing/2014/main" val="816995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741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B2CC-00A1-239E-1D9E-E36966B2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At-Risk students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8CFDB-C1EA-806D-5C69-97D69FB4F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free tool, KNIME.  (www.knime.com)</a:t>
            </a:r>
          </a:p>
        </p:txBody>
      </p:sp>
    </p:spTree>
    <p:extLst>
      <p:ext uri="{BB962C8B-B14F-4D97-AF65-F5344CB8AC3E}">
        <p14:creationId xmlns:p14="http://schemas.microsoft.com/office/powerpoint/2010/main" val="484530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BC1ED9-1949-F245-023E-DE789A1C2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118"/>
            <a:ext cx="12192000" cy="657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02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4B0970-3A97-5F52-B5EF-A2FF8C941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287" y="1366837"/>
            <a:ext cx="759142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53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4DB5-012E-0A83-E573-6FAFD4FF9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88F3943-7228-F069-AD46-3787D6E75B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81250" y="2305844"/>
            <a:ext cx="2095500" cy="3390900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AFE858F-A6ED-97BB-FF0B-3E9B758EFD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567612" y="2253456"/>
            <a:ext cx="2390775" cy="3495675"/>
          </a:xfrm>
        </p:spPr>
      </p:pic>
    </p:spTree>
    <p:extLst>
      <p:ext uri="{BB962C8B-B14F-4D97-AF65-F5344CB8AC3E}">
        <p14:creationId xmlns:p14="http://schemas.microsoft.com/office/powerpoint/2010/main" val="1638025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BF57B-BDB3-9FDD-45AC-7996A3E2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Rules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33FA1-74A2-54DE-0997-22034B079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The At Risk list must be compiled quickly after Census Day</a:t>
            </a:r>
          </a:p>
          <a:p>
            <a:pPr lvl="1"/>
            <a:r>
              <a:rPr lang="en-US" dirty="0"/>
              <a:t>It is easy to identify who is At Risk at the end of the term</a:t>
            </a:r>
          </a:p>
          <a:p>
            <a:pPr lvl="1"/>
            <a:r>
              <a:rPr lang="en-US" dirty="0"/>
              <a:t>The problem is to identify who is At Risk quickly in the term</a:t>
            </a:r>
          </a:p>
          <a:p>
            <a:r>
              <a:rPr lang="en-US" sz="2400" dirty="0"/>
              <a:t>For those identified as At Risk, then there must be outreach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7506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62902-EB8A-3759-0881-620F5BA5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Training Model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7FE5-9B16-4144-1C3F-EEAEC35E6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5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Choose variables for FT FTFY DS students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variables were used in the initial model.  They were chosen as being possibly related to retention.  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ID, GPA,ACT High School Code, Student’s zip code,Gender, Program,Campus, BOR Ethnicity Code, age, parish, GradREt – (1 for returning or completed in a year, 0 for not returning not completing), retype – (1 for training data, 2 for learning data), EFC, Late enrollment.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 model goes through iterations, several of these variables were eliminated.  Or the way the data was presented was modified.</a:t>
            </a: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5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average of those in previous years that have either been retained or completed.  Keep 1 year back so you have a test year.  You want all data to be in percentage form.  Some data, such as EFC, late enrollment data, and GPA were converted into zones.</a:t>
            </a:r>
          </a:p>
          <a:p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209088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2940D-2D43-CBE3-66CC-AE7A95BD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Creating data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C2706-FD2F-4754-43C7-D867C2282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/>
              <a:t>Go Back 5 years</a:t>
            </a:r>
          </a:p>
          <a:p>
            <a:r>
              <a:rPr lang="en-US" sz="2400"/>
              <a:t>Calculate the percentage of retention/completion for each category</a:t>
            </a:r>
          </a:p>
          <a:p>
            <a:r>
              <a:rPr lang="en-US" sz="2400"/>
              <a:t>Using Excel, Using the Data Analysis Tool, Regression, I run each column against graduation retention for each individual</a:t>
            </a:r>
          </a:p>
          <a:p>
            <a:r>
              <a:rPr lang="en-US" sz="2400"/>
              <a:t>If the Sum of Squares is above a certain value, for example, Program is .078 and age is .02.  I will use Program, but probably disregard age is it has minimal influence.  Parish has a stronger influence, and gender has almost no influence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9271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8937ED-1CEF-E014-2D7E-98087C1F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Uses for AI (so far)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5DB3930-870A-4E88-AEA1-B5B57330E0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74622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468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92ADC2-7B2D-9079-69BE-3BAC0BD89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24624"/>
              </p:ext>
            </p:extLst>
          </p:nvPr>
        </p:nvGraphicFramePr>
        <p:xfrm>
          <a:off x="1010093" y="489098"/>
          <a:ext cx="9867013" cy="6039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035">
                  <a:extLst>
                    <a:ext uri="{9D8B030D-6E8A-4147-A177-3AD203B41FA5}">
                      <a16:colId xmlns:a16="http://schemas.microsoft.com/office/drawing/2014/main" val="548312582"/>
                    </a:ext>
                  </a:extLst>
                </a:gridCol>
                <a:gridCol w="606035">
                  <a:extLst>
                    <a:ext uri="{9D8B030D-6E8A-4147-A177-3AD203B41FA5}">
                      <a16:colId xmlns:a16="http://schemas.microsoft.com/office/drawing/2014/main" val="2963745088"/>
                    </a:ext>
                  </a:extLst>
                </a:gridCol>
                <a:gridCol w="909053">
                  <a:extLst>
                    <a:ext uri="{9D8B030D-6E8A-4147-A177-3AD203B41FA5}">
                      <a16:colId xmlns:a16="http://schemas.microsoft.com/office/drawing/2014/main" val="1760763555"/>
                    </a:ext>
                  </a:extLst>
                </a:gridCol>
                <a:gridCol w="909053">
                  <a:extLst>
                    <a:ext uri="{9D8B030D-6E8A-4147-A177-3AD203B41FA5}">
                      <a16:colId xmlns:a16="http://schemas.microsoft.com/office/drawing/2014/main" val="736624863"/>
                    </a:ext>
                  </a:extLst>
                </a:gridCol>
                <a:gridCol w="909053">
                  <a:extLst>
                    <a:ext uri="{9D8B030D-6E8A-4147-A177-3AD203B41FA5}">
                      <a16:colId xmlns:a16="http://schemas.microsoft.com/office/drawing/2014/main" val="751342100"/>
                    </a:ext>
                  </a:extLst>
                </a:gridCol>
                <a:gridCol w="2121123">
                  <a:extLst>
                    <a:ext uri="{9D8B030D-6E8A-4147-A177-3AD203B41FA5}">
                      <a16:colId xmlns:a16="http://schemas.microsoft.com/office/drawing/2014/main" val="1189534890"/>
                    </a:ext>
                  </a:extLst>
                </a:gridCol>
                <a:gridCol w="909053">
                  <a:extLst>
                    <a:ext uri="{9D8B030D-6E8A-4147-A177-3AD203B41FA5}">
                      <a16:colId xmlns:a16="http://schemas.microsoft.com/office/drawing/2014/main" val="3172965706"/>
                    </a:ext>
                  </a:extLst>
                </a:gridCol>
                <a:gridCol w="909053">
                  <a:extLst>
                    <a:ext uri="{9D8B030D-6E8A-4147-A177-3AD203B41FA5}">
                      <a16:colId xmlns:a16="http://schemas.microsoft.com/office/drawing/2014/main" val="3371603257"/>
                    </a:ext>
                  </a:extLst>
                </a:gridCol>
                <a:gridCol w="1988555">
                  <a:extLst>
                    <a:ext uri="{9D8B030D-6E8A-4147-A177-3AD203B41FA5}">
                      <a16:colId xmlns:a16="http://schemas.microsoft.com/office/drawing/2014/main" val="1453435715"/>
                    </a:ext>
                  </a:extLst>
                </a:gridCol>
              </a:tblGrid>
              <a:tr h="3244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SUMMARY OUTPUT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3979632248"/>
                  </a:ext>
                </a:extLst>
              </a:tr>
              <a:tr h="18092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851204950"/>
                  </a:ext>
                </a:extLst>
              </a:tr>
              <a:tr h="3244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Regression Statistics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4021918373"/>
                  </a:ext>
                </a:extLst>
              </a:tr>
              <a:tr h="3244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Multiple 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0.280577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2474901279"/>
                  </a:ext>
                </a:extLst>
              </a:tr>
              <a:tr h="4757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 Square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0.078723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1197052222"/>
                  </a:ext>
                </a:extLst>
              </a:tr>
              <a:tr h="63231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Adjusted R Square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0.078409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2505352213"/>
                  </a:ext>
                </a:extLst>
              </a:tr>
              <a:tr h="4836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Standard Error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0.119366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1915473816"/>
                  </a:ext>
                </a:extLst>
              </a:tr>
              <a:tr h="47574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Observations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2930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2459014735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1931970387"/>
                  </a:ext>
                </a:extLst>
              </a:tr>
              <a:tr h="3244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ANOVA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1877108030"/>
                  </a:ext>
                </a:extLst>
              </a:tr>
              <a:tr h="1748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df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SS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MS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Significance F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1471840297"/>
                  </a:ext>
                </a:extLst>
              </a:tr>
              <a:tr h="3244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Regression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3.564875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3.564875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250.1984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3.85387E-54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1483452629"/>
                  </a:ext>
                </a:extLst>
              </a:tr>
              <a:tr h="3244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Residual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2928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41.7187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0.014248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1433823162"/>
                  </a:ext>
                </a:extLst>
              </a:tr>
              <a:tr h="18092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Total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2929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45.28358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2352154875"/>
                  </a:ext>
                </a:extLst>
              </a:tr>
              <a:tr h="18092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4170534565"/>
                  </a:ext>
                </a:extLst>
              </a:tr>
              <a:tr h="3244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Coefficients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Standard Error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 Stat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P-value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Lower 95%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Upper 95%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Lower 95.0%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Upper 95.0%</a:t>
                      </a:r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898607308"/>
                  </a:ext>
                </a:extLst>
              </a:tr>
              <a:tr h="3244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Intercept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0.677325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0.004271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158.5779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0.668950043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0.6857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0.66895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0.685699934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378214795"/>
                  </a:ext>
                </a:extLst>
              </a:tr>
              <a:tr h="4836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gradret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0.078888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0.004987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15.81766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3.85E-54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0.069109165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0.088667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0.069109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0.088667306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96" marR="4696" marT="4696" marB="0" anchor="b"/>
                </a:tc>
                <a:extLst>
                  <a:ext uri="{0D108BD9-81ED-4DB2-BD59-A6C34878D82A}">
                    <a16:rowId xmlns:a16="http://schemas.microsoft.com/office/drawing/2014/main" val="198086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58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5D4C6-E5C6-825F-FEDC-E95BD41D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6B453-64FB-4A0A-2996-AC9E79D86F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Program</a:t>
            </a:r>
          </a:p>
          <a:p>
            <a:r>
              <a:rPr lang="en-US" dirty="0"/>
              <a:t>Parish</a:t>
            </a:r>
          </a:p>
          <a:p>
            <a:r>
              <a:rPr lang="en-US" dirty="0"/>
              <a:t>Stratified EFC 0, 0-2000</a:t>
            </a:r>
          </a:p>
          <a:p>
            <a:r>
              <a:rPr lang="en-US" dirty="0"/>
              <a:t>Late enrollment (after Aug 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D29E8-C400-3E70-B643-940ED3BD56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3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41B3-25AB-7A1C-2B77-090974308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13A25-9E79-E68D-0038-36ADD697B1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MAnova</a:t>
            </a:r>
            <a:r>
              <a:rPr lang="en-US" dirty="0"/>
              <a:t> would probably be a better choice of statistical products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AC7CB-CBF0-2F16-9D13-7A584FDD8B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53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2A56-7FE7-9EDF-DAE0-DE457B0A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EC767C7-05F1-8382-FC19-ED1C65B30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350203"/>
              </p:ext>
            </p:extLst>
          </p:nvPr>
        </p:nvGraphicFramePr>
        <p:xfrm>
          <a:off x="1532565" y="1549178"/>
          <a:ext cx="9385300" cy="52218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100">
                  <a:extLst>
                    <a:ext uri="{9D8B030D-6E8A-4147-A177-3AD203B41FA5}">
                      <a16:colId xmlns:a16="http://schemas.microsoft.com/office/drawing/2014/main" val="105962358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04696912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47950960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84718821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400386957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65837511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057500508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55117626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3764633489"/>
                    </a:ext>
                  </a:extLst>
                </a:gridCol>
              </a:tblGrid>
              <a:tr h="518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row 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programper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parishper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laterate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hsbgiper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zipper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P (gradret=0)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P (gradret=1)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Prediction (gradret)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75788132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0.867117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0.760618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0.9989602823569605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0.00104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04184120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0.764706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0.658774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0.760618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0.7375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0.583333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0.33741775263919904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0.662582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99409564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0.791461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0.658774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0.760618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0.7375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0.659091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0.1503794488984141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0.849621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0622920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0.791461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0.765957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0.760618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0.775281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0.76259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0.11587764572206506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0.884122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1090793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0.941176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0.857143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0.760618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0.7375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0.003826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0.9961741583843192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48508135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0.941176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0.760618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0.7375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0.002631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0.9973693123985368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91535836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0.867117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0.760618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0.7375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0.00215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0.9978504264986479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6449550"/>
                  </a:ext>
                </a:extLst>
              </a:tr>
              <a:tr h="518583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0.867117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0.760618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0.7375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0.00215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>
                          <a:solidFill>
                            <a:srgbClr val="00B050"/>
                          </a:solidFill>
                          <a:effectLst/>
                        </a:rPr>
                        <a:t>0.9978504264986479</a:t>
                      </a:r>
                      <a:endParaRPr lang="en-US" sz="1400" b="0" i="0" u="none" strike="noStrike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33876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674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0AC9FE-03EB-28CA-C1FB-5F172F1A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Rules 2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7D389-5204-991B-76D2-F24E3E814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/>
              <a:t>If the return predictions are low in returning – the bottom 25% out our college, then we do a call out.  Instructors reach out to the students early in the semester</a:t>
            </a:r>
          </a:p>
          <a:p>
            <a:pPr lvl="1"/>
            <a:r>
              <a:rPr lang="en-US" dirty="0"/>
              <a:t>These students may have needs that need to be met</a:t>
            </a:r>
          </a:p>
          <a:p>
            <a:r>
              <a:rPr lang="en-US" sz="2400"/>
              <a:t>For those students with high percentages, don’t waste your resources doing a call out.</a:t>
            </a:r>
          </a:p>
        </p:txBody>
      </p:sp>
    </p:spTree>
    <p:extLst>
      <p:ext uri="{BB962C8B-B14F-4D97-AF65-F5344CB8AC3E}">
        <p14:creationId xmlns:p14="http://schemas.microsoft.com/office/powerpoint/2010/main" val="3400281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457E0D-4324-1467-DB3E-AA06E438E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Problems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BD0F-08D8-3945-76AC-930150DED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000"/>
              <a:t>This model’s effective is above 60% and less than 70% accurate in any given year</a:t>
            </a:r>
          </a:p>
          <a:p>
            <a:r>
              <a:rPr lang="en-US" sz="2000"/>
              <a:t>High School grads have these tendencies</a:t>
            </a:r>
          </a:p>
          <a:p>
            <a:pPr lvl="1"/>
            <a:r>
              <a:rPr lang="en-US" sz="2000"/>
              <a:t>They expect to do the same as they do in high school.</a:t>
            </a:r>
          </a:p>
          <a:p>
            <a:pPr lvl="1"/>
            <a:r>
              <a:rPr lang="en-US" sz="2000"/>
              <a:t>Students that do about the same as they did in high school, tend to return</a:t>
            </a:r>
          </a:p>
          <a:p>
            <a:pPr lvl="2"/>
            <a:r>
              <a:rPr lang="en-US" dirty="0"/>
              <a:t>A B student in high school, who is a B student at your college, will likely return next year.</a:t>
            </a:r>
          </a:p>
          <a:p>
            <a:pPr lvl="1"/>
            <a:r>
              <a:rPr lang="en-US" sz="2000"/>
              <a:t>Students who do better than they did in high school, tend to transfer out</a:t>
            </a:r>
          </a:p>
          <a:p>
            <a:pPr lvl="2"/>
            <a:r>
              <a:rPr lang="en-US" dirty="0"/>
              <a:t>A B student in high school, who is an A student at your college, will tend to try another college next year.  This model struggles to predict these students</a:t>
            </a:r>
          </a:p>
          <a:p>
            <a:pPr lvl="1"/>
            <a:r>
              <a:rPr lang="en-US" sz="2000"/>
              <a:t>Students who did poorer than in high school, tend to transfer out</a:t>
            </a:r>
          </a:p>
        </p:txBody>
      </p:sp>
    </p:spTree>
    <p:extLst>
      <p:ext uri="{BB962C8B-B14F-4D97-AF65-F5344CB8AC3E}">
        <p14:creationId xmlns:p14="http://schemas.microsoft.com/office/powerpoint/2010/main" val="3074077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60C4AA-36C5-B01C-6AC8-BB964EAF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Schedule Data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81310-6C10-279C-6D6F-4C68662A7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ourier New" panose="02070309020205020404" pitchFamily="49" charset="0"/>
              </a:rPr>
              <a:t>termcode,course,heads</a:t>
            </a:r>
          </a:p>
          <a:p>
            <a:r>
              <a:rPr lang="en-US" sz="2400">
                <a:latin typeface="Courier New" panose="02070309020205020404" pitchFamily="49" charset="0"/>
              </a:rPr>
              <a:t>201920,ACCT1100EB,2</a:t>
            </a:r>
          </a:p>
          <a:p>
            <a:r>
              <a:rPr lang="en-US" sz="2400">
                <a:latin typeface="Courier New" panose="02070309020205020404" pitchFamily="49" charset="0"/>
              </a:rPr>
              <a:t>201920,ACCT1100EG,36</a:t>
            </a:r>
          </a:p>
          <a:p>
            <a:r>
              <a:rPr lang="en-US" sz="2400">
                <a:latin typeface="Courier New" panose="02070309020205020404" pitchFamily="49" charset="0"/>
              </a:rPr>
              <a:t>201920,ACCT1200EA,8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66038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82A5A-9CF6-35C1-8C12-CD591A8DA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KNIME Schedule (Simple Regression Predictor)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47DE5A-E2C2-A3BA-7C3C-DF037D5F41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9837" y="2043906"/>
            <a:ext cx="7172325" cy="3914775"/>
          </a:xfrm>
        </p:spPr>
      </p:pic>
    </p:spTree>
    <p:extLst>
      <p:ext uri="{BB962C8B-B14F-4D97-AF65-F5344CB8AC3E}">
        <p14:creationId xmlns:p14="http://schemas.microsoft.com/office/powerpoint/2010/main" val="131311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22C70-02E1-EC3C-9CA1-5FF35FEC2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Schedule Prediction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041C7-FB00-0659-980C-0ABFF913B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ourier New" panose="02070309020205020404" pitchFamily="49" charset="0"/>
              </a:rPr>
              <a:t>"ï»¿termcode","course","heads","Prediction (heads)"</a:t>
            </a:r>
          </a:p>
          <a:p>
            <a:r>
              <a:rPr lang="en-US" sz="2400">
                <a:latin typeface="Courier New" panose="02070309020205020404" pitchFamily="49" charset="0"/>
              </a:rPr>
              <a:t>202520,"ACCT1100EB",0,2</a:t>
            </a:r>
          </a:p>
          <a:p>
            <a:r>
              <a:rPr lang="en-US" sz="2400">
                <a:latin typeface="Courier New" panose="02070309020205020404" pitchFamily="49" charset="0"/>
              </a:rPr>
              <a:t>202520,"ACCT1100EG",0,32.75</a:t>
            </a:r>
          </a:p>
          <a:p>
            <a:r>
              <a:rPr lang="en-US" sz="2400">
                <a:latin typeface="Courier New" panose="02070309020205020404" pitchFamily="49" charset="0"/>
              </a:rPr>
              <a:t>202520,"ACCT1100EN",0,40.25</a:t>
            </a:r>
          </a:p>
          <a:p>
            <a:r>
              <a:rPr lang="en-US" sz="2400">
                <a:latin typeface="Courier New" panose="02070309020205020404" pitchFamily="49" charset="0"/>
              </a:rPr>
              <a:t>202520,"ACCT1100EZ",0,24</a:t>
            </a:r>
          </a:p>
          <a:p>
            <a:r>
              <a:rPr lang="en-US" sz="2400">
                <a:latin typeface="Courier New" panose="02070309020205020404" pitchFamily="49" charset="0"/>
              </a:rPr>
              <a:t>202520,"ACCT1200EA",0,8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2879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8BCC6-F97C-F36C-D068-D9B781B21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AD65C1D-1CF5-63F7-825D-B4E263F2C6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79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44D1BF-F602-C54E-DEFE-74652DEF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Aircraft Simulation Enrollment Projection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DA15E-F9CC-4502-49FA-C21519834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Based on limit theory</a:t>
            </a:r>
          </a:p>
          <a:p>
            <a:r>
              <a:rPr lang="en-US" sz="2000"/>
              <a:t>Use to predict what happens next</a:t>
            </a:r>
          </a:p>
          <a:p>
            <a:r>
              <a:rPr lang="en-US" sz="2000"/>
              <a:t>Increasing at Decreasing rate</a:t>
            </a:r>
          </a:p>
          <a:p>
            <a:r>
              <a:rPr lang="en-US" sz="2000"/>
              <a:t>Flat</a:t>
            </a:r>
          </a:p>
          <a:p>
            <a:r>
              <a:rPr lang="en-US" sz="2000"/>
              <a:t>Decreasing at increasing rate</a:t>
            </a:r>
          </a:p>
          <a:p>
            <a:r>
              <a:rPr lang="en-US" sz="2000"/>
              <a:t>Decreasing at Decreasing rate</a:t>
            </a:r>
          </a:p>
          <a:p>
            <a:r>
              <a:rPr lang="en-US" sz="2000"/>
              <a:t>Flat</a:t>
            </a:r>
          </a:p>
          <a:p>
            <a:pPr marL="0"/>
            <a:endParaRPr lang="en-US" sz="200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0A8CFFE-F094-02DF-D030-346DAC1E88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11532" y="2892862"/>
            <a:ext cx="5150277" cy="28970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1F5C7-0050-1E66-280F-AD5FD2227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Calculus class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9F173-7E12-2A68-66C6-B1FC5CCE4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Calculate the slope between 2 points (years) on the curve.</a:t>
            </a:r>
          </a:p>
          <a:p>
            <a:r>
              <a:rPr lang="en-US" sz="2000"/>
              <a:t>This is effectively the first differential</a:t>
            </a:r>
          </a:p>
          <a:p>
            <a:r>
              <a:rPr lang="en-US" sz="2000"/>
              <a:t>Calculate the slope between the slopes (the 2</a:t>
            </a:r>
            <a:r>
              <a:rPr lang="en-US" sz="2000" baseline="30000"/>
              <a:t>nd</a:t>
            </a:r>
            <a:r>
              <a:rPr lang="en-US" sz="2000"/>
              <a:t> differential) to give you the rate of the rate</a:t>
            </a:r>
          </a:p>
          <a:p>
            <a:endParaRPr lang="en-US" sz="200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6A4FB5-8B67-2D05-8BFE-202781897D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11532" y="2892862"/>
            <a:ext cx="5150277" cy="28970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5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9978F-A83C-0CF3-5FAB-A610A534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Projections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CEA547D-F3C7-4E7E-9DC3-0C05BF6E3C9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239D4-A676-F089-6660-841131837F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Then, comes the fudge factor</a:t>
            </a:r>
          </a:p>
          <a:p>
            <a:r>
              <a:rPr lang="en-US" dirty="0"/>
              <a:t>Adjust the regression number up or down based on the 2</a:t>
            </a:r>
            <a:r>
              <a:rPr lang="en-US" baseline="30000" dirty="0"/>
              <a:t>nd</a:t>
            </a:r>
            <a:r>
              <a:rPr lang="en-US" dirty="0"/>
              <a:t> derivative indicator (slope of slopes)</a:t>
            </a:r>
          </a:p>
          <a:p>
            <a:r>
              <a:rPr lang="en-US" dirty="0"/>
              <a:t>Adjust based on what you know – a program being added or dropped or other factors in the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3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9D88D-15ED-54F6-0BE8-DBE9D217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Projection ChatGPT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5DB8-A9E9-B8CF-2012-5B9E7F04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Can you analyze the following data and make a prediction for each </a:t>
            </a:r>
            <a:r>
              <a:rPr lang="en-US" dirty="0" err="1">
                <a:solidFill>
                  <a:srgbClr val="FF0000"/>
                </a:solidFill>
              </a:rPr>
              <a:t>campcode</a:t>
            </a:r>
            <a:r>
              <a:rPr lang="en-US" dirty="0">
                <a:solidFill>
                  <a:srgbClr val="FF0000"/>
                </a:solidFill>
              </a:rPr>
              <a:t> for 2023</a:t>
            </a:r>
            <a:r>
              <a:rPr lang="en-US" dirty="0"/>
              <a:t>:  </a:t>
            </a:r>
          </a:p>
          <a:p>
            <a:r>
              <a:rPr lang="en-US" dirty="0" err="1"/>
              <a:t>campcode</a:t>
            </a:r>
            <a:r>
              <a:rPr lang="en-US" dirty="0"/>
              <a:t>	2014	2015	2016	2017	2018	2019	2020	2021	2022</a:t>
            </a:r>
          </a:p>
          <a:p>
            <a:r>
              <a:rPr lang="en-US" dirty="0"/>
              <a:t>EA	381	426	356	356	449	450	492	425	427</a:t>
            </a:r>
          </a:p>
          <a:p>
            <a:r>
              <a:rPr lang="en-US" dirty="0"/>
              <a:t>EB	216	103	111	119	122	133	114	102	89</a:t>
            </a:r>
          </a:p>
          <a:p>
            <a:r>
              <a:rPr lang="en-US" dirty="0"/>
              <a:t>EE	35	59	58	74	117	122	116	120	129</a:t>
            </a:r>
          </a:p>
          <a:p>
            <a:r>
              <a:rPr lang="en-US" dirty="0"/>
              <a:t>EF	112	111	166	127	156	141	136	114	136</a:t>
            </a:r>
          </a:p>
          <a:p>
            <a:r>
              <a:rPr lang="en-US" dirty="0"/>
              <a:t>EG	158	152	150	128	144	137	109	109	113</a:t>
            </a:r>
          </a:p>
        </p:txBody>
      </p:sp>
    </p:spTree>
    <p:extLst>
      <p:ext uri="{BB962C8B-B14F-4D97-AF65-F5344CB8AC3E}">
        <p14:creationId xmlns:p14="http://schemas.microsoft.com/office/powerpoint/2010/main" val="227675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360ED-9572-DC40-7D95-84143B683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Enrollment Projection </a:t>
            </a:r>
            <a:r>
              <a:rPr lang="en-US" dirty="0" err="1"/>
              <a:t>ChatGPS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8FC91-6727-8E34-3B71-A1A4EA6EE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critical to write the phrase as follows: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Can you analyze the following data and make a prediction for each </a:t>
            </a:r>
            <a:r>
              <a:rPr lang="en-US" dirty="0" err="1">
                <a:solidFill>
                  <a:srgbClr val="FF0000"/>
                </a:solidFill>
              </a:rPr>
              <a:t>campcode</a:t>
            </a:r>
            <a:r>
              <a:rPr lang="en-US" dirty="0">
                <a:solidFill>
                  <a:srgbClr val="FF0000"/>
                </a:solidFill>
              </a:rPr>
              <a:t> for 2023:  </a:t>
            </a:r>
          </a:p>
        </p:txBody>
      </p:sp>
    </p:spTree>
    <p:extLst>
      <p:ext uri="{BB962C8B-B14F-4D97-AF65-F5344CB8AC3E}">
        <p14:creationId xmlns:p14="http://schemas.microsoft.com/office/powerpoint/2010/main" val="247075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EDF68-4950-C45B-B517-F559B77AE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Heads Results Fall 2023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69691C-BA7E-DF02-C5D3-3D3C45D10F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371963"/>
              </p:ext>
            </p:extLst>
          </p:nvPr>
        </p:nvGraphicFramePr>
        <p:xfrm>
          <a:off x="2232837" y="2434856"/>
          <a:ext cx="6574614" cy="2496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2105">
                  <a:extLst>
                    <a:ext uri="{9D8B030D-6E8A-4147-A177-3AD203B41FA5}">
                      <a16:colId xmlns:a16="http://schemas.microsoft.com/office/drawing/2014/main" val="1635527607"/>
                    </a:ext>
                  </a:extLst>
                </a:gridCol>
                <a:gridCol w="1786078">
                  <a:extLst>
                    <a:ext uri="{9D8B030D-6E8A-4147-A177-3AD203B41FA5}">
                      <a16:colId xmlns:a16="http://schemas.microsoft.com/office/drawing/2014/main" val="3242958236"/>
                    </a:ext>
                  </a:extLst>
                </a:gridCol>
                <a:gridCol w="739067">
                  <a:extLst>
                    <a:ext uri="{9D8B030D-6E8A-4147-A177-3AD203B41FA5}">
                      <a16:colId xmlns:a16="http://schemas.microsoft.com/office/drawing/2014/main" val="925677303"/>
                    </a:ext>
                  </a:extLst>
                </a:gridCol>
                <a:gridCol w="939230">
                  <a:extLst>
                    <a:ext uri="{9D8B030D-6E8A-4147-A177-3AD203B41FA5}">
                      <a16:colId xmlns:a16="http://schemas.microsoft.com/office/drawing/2014/main" val="1588639654"/>
                    </a:ext>
                  </a:extLst>
                </a:gridCol>
                <a:gridCol w="739067">
                  <a:extLst>
                    <a:ext uri="{9D8B030D-6E8A-4147-A177-3AD203B41FA5}">
                      <a16:colId xmlns:a16="http://schemas.microsoft.com/office/drawing/2014/main" val="3296229137"/>
                    </a:ext>
                  </a:extLst>
                </a:gridCol>
                <a:gridCol w="739067">
                  <a:extLst>
                    <a:ext uri="{9D8B030D-6E8A-4147-A177-3AD203B41FA5}">
                      <a16:colId xmlns:a16="http://schemas.microsoft.com/office/drawing/2014/main" val="3470724433"/>
                    </a:ext>
                  </a:extLst>
                </a:gridCol>
              </a:tblGrid>
              <a:tr h="45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Fall 2023 Heads Regular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8419610"/>
                  </a:ext>
                </a:extLst>
              </a:tr>
              <a:tr h="247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Campus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Chat GPA Estimate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My Est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14thday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ChatGPT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9053818"/>
                  </a:ext>
                </a:extLst>
              </a:tr>
              <a:tr h="298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410</a:t>
                      </a:r>
                      <a:endParaRPr lang="en-US" sz="12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-2.58%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70725323"/>
                  </a:ext>
                </a:extLst>
              </a:tr>
              <a:tr h="298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90</a:t>
                      </a:r>
                      <a:endParaRPr lang="en-US" sz="12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37.78%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37.78%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50357434"/>
                  </a:ext>
                </a:extLst>
              </a:tr>
              <a:tr h="298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140</a:t>
                      </a:r>
                      <a:endParaRPr lang="en-US" sz="12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-28.57%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-16.67%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6484938"/>
                  </a:ext>
                </a:extLst>
              </a:tr>
              <a:tr h="298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140</a:t>
                      </a:r>
                      <a:endParaRPr lang="en-US" sz="12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-7.86%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-0.77%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6770845"/>
                  </a:ext>
                </a:extLst>
              </a:tr>
              <a:tr h="298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130</a:t>
                      </a:r>
                      <a:endParaRPr lang="en-US" sz="12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-11.54%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8256989"/>
                  </a:ext>
                </a:extLst>
              </a:tr>
              <a:tr h="2983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910</a:t>
                      </a:r>
                      <a:endParaRPr lang="en-US" sz="1200" b="0" i="0" u="none" strike="noStrike">
                        <a:solidFill>
                          <a:srgbClr val="37415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-2.86%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0.80%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71276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95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1476</Words>
  <Application>Microsoft Office PowerPoint</Application>
  <PresentationFormat>Widescreen</PresentationFormat>
  <Paragraphs>420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Aptos</vt:lpstr>
      <vt:lpstr>Aptos Display</vt:lpstr>
      <vt:lpstr>Aptos Narrow</vt:lpstr>
      <vt:lpstr>Arial</vt:lpstr>
      <vt:lpstr>Calibri</vt:lpstr>
      <vt:lpstr>Courier New</vt:lpstr>
      <vt:lpstr>inherit</vt:lpstr>
      <vt:lpstr>Segoe UI</vt:lpstr>
      <vt:lpstr>Office Theme</vt:lpstr>
      <vt:lpstr>Moneyball:  Using AI for Retention and enrollment projections</vt:lpstr>
      <vt:lpstr>Uses for AI (so far)</vt:lpstr>
      <vt:lpstr>Caveats</vt:lpstr>
      <vt:lpstr>Aircraft Simulation Enrollment Projection</vt:lpstr>
      <vt:lpstr>Calculus class</vt:lpstr>
      <vt:lpstr>Enrollment Projections</vt:lpstr>
      <vt:lpstr>Enrollment Projection ChatGPT</vt:lpstr>
      <vt:lpstr>Enrollment Projection ChatGPS</vt:lpstr>
      <vt:lpstr>Heads Results Fall 2023</vt:lpstr>
      <vt:lpstr>SCH Results</vt:lpstr>
      <vt:lpstr>Summer – We were both terrible predicting heads</vt:lpstr>
      <vt:lpstr>Summer SCH</vt:lpstr>
      <vt:lpstr>Identifying At-Risk students </vt:lpstr>
      <vt:lpstr>PowerPoint Presentation</vt:lpstr>
      <vt:lpstr>PowerPoint Presentation</vt:lpstr>
      <vt:lpstr>PowerPoint Presentation</vt:lpstr>
      <vt:lpstr>Rules</vt:lpstr>
      <vt:lpstr>Training Model</vt:lpstr>
      <vt:lpstr>Creating data</vt:lpstr>
      <vt:lpstr>PowerPoint Presentation</vt:lpstr>
      <vt:lpstr>Influence</vt:lpstr>
      <vt:lpstr>Setting Up Stats</vt:lpstr>
      <vt:lpstr>Results</vt:lpstr>
      <vt:lpstr>Rules 2</vt:lpstr>
      <vt:lpstr>Problems</vt:lpstr>
      <vt:lpstr>Schedule Data</vt:lpstr>
      <vt:lpstr>KNIME Schedule (Simple Regression Predictor)</vt:lpstr>
      <vt:lpstr>Schedule Prediction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Stephen Cox</dc:creator>
  <cp:lastModifiedBy>Stephen Cox</cp:lastModifiedBy>
  <cp:revision>7</cp:revision>
  <dcterms:created xsi:type="dcterms:W3CDTF">2024-06-18T18:39:45Z</dcterms:created>
  <dcterms:modified xsi:type="dcterms:W3CDTF">2024-07-18T16:32:20Z</dcterms:modified>
</cp:coreProperties>
</file>