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188"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38607-BD43-A810-5A0C-C065A068E1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D66DB8-5947-AF3A-7D7F-19A466CF53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0C6EDC-C91C-23D7-3484-E76C1C1CAD30}"/>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5" name="Footer Placeholder 4">
            <a:extLst>
              <a:ext uri="{FF2B5EF4-FFF2-40B4-BE49-F238E27FC236}">
                <a16:creationId xmlns:a16="http://schemas.microsoft.com/office/drawing/2014/main" id="{D998D617-8D79-A2A0-1ED1-DF3105C448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A70C45-1DB8-CFE3-3343-E43AA6723634}"/>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1718338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D489D-76D9-3482-DFC4-5EECC75E41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CB5830-5B80-3BB7-6E9A-07AA4C0049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22BC6-86AB-D010-C789-EC89A57FE240}"/>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5" name="Footer Placeholder 4">
            <a:extLst>
              <a:ext uri="{FF2B5EF4-FFF2-40B4-BE49-F238E27FC236}">
                <a16:creationId xmlns:a16="http://schemas.microsoft.com/office/drawing/2014/main" id="{E0687099-27C0-4AF9-E449-82611538B4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6D62E-BE09-5DE5-EC73-EE3584F4774A}"/>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1307115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2B8486-8ECB-9D58-15C6-B8EB21C76C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006AE5-5031-3C84-0B0B-B1320044BA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479452-C385-9BE2-869D-57BB318AB459}"/>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5" name="Footer Placeholder 4">
            <a:extLst>
              <a:ext uri="{FF2B5EF4-FFF2-40B4-BE49-F238E27FC236}">
                <a16:creationId xmlns:a16="http://schemas.microsoft.com/office/drawing/2014/main" id="{F32A6F46-1748-2596-88B9-9BEF352453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F25ABF-95DF-F8AE-2C64-185E18AB30E3}"/>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298400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DDAFE-462B-CD1B-4E55-42965EBA49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7996D2-26E9-4D59-DEF1-E3EB809B2B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3BCF64-7512-ED2A-D546-F98F9E1C0D97}"/>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5" name="Footer Placeholder 4">
            <a:extLst>
              <a:ext uri="{FF2B5EF4-FFF2-40B4-BE49-F238E27FC236}">
                <a16:creationId xmlns:a16="http://schemas.microsoft.com/office/drawing/2014/main" id="{2EA03A0E-327F-13F3-F1ED-8BC7FDB79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3C7B36-18F5-1E5F-45CC-3171537B8B9A}"/>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1184302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58394-E032-CECF-1DE9-7F43266BF3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BA3D40-CFAE-FB7A-9755-6C6787FFE4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F45DDE-EA70-FF37-3D10-2F67FD67D2E2}"/>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5" name="Footer Placeholder 4">
            <a:extLst>
              <a:ext uri="{FF2B5EF4-FFF2-40B4-BE49-F238E27FC236}">
                <a16:creationId xmlns:a16="http://schemas.microsoft.com/office/drawing/2014/main" id="{7F8568BE-5E99-2530-A4C0-F581909EE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BFD1DC-79B6-206A-63CF-06142C0C1E49}"/>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750859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E438D-B301-D778-3917-A6ACADC41B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96C8C1-8F92-23DC-1A6A-15DE8D1EC9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8FADC4-53FC-B11D-EF94-E45FFAD814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D51E4A-4D6D-3483-EEC2-6019F529267F}"/>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6" name="Footer Placeholder 5">
            <a:extLst>
              <a:ext uri="{FF2B5EF4-FFF2-40B4-BE49-F238E27FC236}">
                <a16:creationId xmlns:a16="http://schemas.microsoft.com/office/drawing/2014/main" id="{640C3C5A-9171-959B-F1B0-C30DF7515E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9C477-7011-60AB-1046-152FCEB64AD9}"/>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275178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E1E1-549F-F09A-6F85-EEEEF7D8DA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CC82C6-F3B8-FC18-350F-06644B5B74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EC9E56-6AFF-FDCB-4C1F-78A060D46A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202740-BCAB-42AE-CD2E-22D92178D4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6EB6E2-3F3A-485E-791F-B815C4C6F4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B92443-C19F-2C84-2875-A6ACC030EFD4}"/>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8" name="Footer Placeholder 7">
            <a:extLst>
              <a:ext uri="{FF2B5EF4-FFF2-40B4-BE49-F238E27FC236}">
                <a16:creationId xmlns:a16="http://schemas.microsoft.com/office/drawing/2014/main" id="{C4421307-0DB6-932B-1783-41EF426B4F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DA3D9B-D771-91AA-7815-E1F122776816}"/>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26064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70D34-728A-B1EB-2DAB-995F82F0C7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F07B9A-27E5-F97E-B128-D13A1E0BF878}"/>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4" name="Footer Placeholder 3">
            <a:extLst>
              <a:ext uri="{FF2B5EF4-FFF2-40B4-BE49-F238E27FC236}">
                <a16:creationId xmlns:a16="http://schemas.microsoft.com/office/drawing/2014/main" id="{FFEF9D98-D768-7A4C-20C1-44DF69A63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E0A445-B2CE-263F-C602-FCEBCB553CBC}"/>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427024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3DA3D8-A42F-A80C-ADAA-08CA08CC53E9}"/>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3" name="Footer Placeholder 2">
            <a:extLst>
              <a:ext uri="{FF2B5EF4-FFF2-40B4-BE49-F238E27FC236}">
                <a16:creationId xmlns:a16="http://schemas.microsoft.com/office/drawing/2014/main" id="{93D2E595-61A7-3FE5-E306-525B6F5935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E78D36-2F24-63B4-7790-07A62B7DE970}"/>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204209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C9AE4-0BBD-E7BD-8D0A-8F50BA8B1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1118FD-2F5E-D1DB-E7DC-5982DF6E8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BAFAE3-199B-D934-98C1-C6B705DD9E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C93BE5-5FF9-E873-97FD-4A5690FDACA0}"/>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6" name="Footer Placeholder 5">
            <a:extLst>
              <a:ext uri="{FF2B5EF4-FFF2-40B4-BE49-F238E27FC236}">
                <a16:creationId xmlns:a16="http://schemas.microsoft.com/office/drawing/2014/main" id="{3FF75B59-71D0-CF19-3E51-004D11421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8018AE-A293-5B07-1A93-D55D9D810E0E}"/>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3862900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5E1F4-D1E9-789E-FD38-01BEFD044B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DC3786-CD38-281C-CB71-6B50C9FFCE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F2BC69-E6DC-0F8B-6416-AA1619B3B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7356F9-5478-2897-4CA9-FFBA6C61879E}"/>
              </a:ext>
            </a:extLst>
          </p:cNvPr>
          <p:cNvSpPr>
            <a:spLocks noGrp="1"/>
          </p:cNvSpPr>
          <p:nvPr>
            <p:ph type="dt" sz="half" idx="10"/>
          </p:nvPr>
        </p:nvSpPr>
        <p:spPr/>
        <p:txBody>
          <a:bodyPr/>
          <a:lstStyle/>
          <a:p>
            <a:fld id="{B77C98F6-1A28-4E7A-A1AE-24FE09918FB8}" type="datetimeFigureOut">
              <a:rPr lang="en-US" smtClean="0"/>
              <a:t>7/15/2024</a:t>
            </a:fld>
            <a:endParaRPr lang="en-US"/>
          </a:p>
        </p:txBody>
      </p:sp>
      <p:sp>
        <p:nvSpPr>
          <p:cNvPr id="6" name="Footer Placeholder 5">
            <a:extLst>
              <a:ext uri="{FF2B5EF4-FFF2-40B4-BE49-F238E27FC236}">
                <a16:creationId xmlns:a16="http://schemas.microsoft.com/office/drawing/2014/main" id="{F920FE81-5E93-C7E1-C0D9-147E65EC73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0905C2-C5D5-043A-1B30-78AAC072CCA5}"/>
              </a:ext>
            </a:extLst>
          </p:cNvPr>
          <p:cNvSpPr>
            <a:spLocks noGrp="1"/>
          </p:cNvSpPr>
          <p:nvPr>
            <p:ph type="sldNum" sz="quarter" idx="12"/>
          </p:nvPr>
        </p:nvSpPr>
        <p:spPr/>
        <p:txBody>
          <a:bodyPr/>
          <a:lstStyle/>
          <a:p>
            <a:fld id="{9A2C645A-AB4E-463D-9410-94B0C2473145}" type="slidenum">
              <a:rPr lang="en-US" smtClean="0"/>
              <a:t>‹#›</a:t>
            </a:fld>
            <a:endParaRPr lang="en-US"/>
          </a:p>
        </p:txBody>
      </p:sp>
    </p:spTree>
    <p:extLst>
      <p:ext uri="{BB962C8B-B14F-4D97-AF65-F5344CB8AC3E}">
        <p14:creationId xmlns:p14="http://schemas.microsoft.com/office/powerpoint/2010/main" val="108683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482757-A497-8E4D-BED4-63C4C6DA1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636869-415B-A78A-E45C-6C0F8871F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BB770C-551B-49E2-2712-FCAD12742A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7C98F6-1A28-4E7A-A1AE-24FE09918FB8}" type="datetimeFigureOut">
              <a:rPr lang="en-US" smtClean="0"/>
              <a:t>7/15/2024</a:t>
            </a:fld>
            <a:endParaRPr lang="en-US"/>
          </a:p>
        </p:txBody>
      </p:sp>
      <p:sp>
        <p:nvSpPr>
          <p:cNvPr id="5" name="Footer Placeholder 4">
            <a:extLst>
              <a:ext uri="{FF2B5EF4-FFF2-40B4-BE49-F238E27FC236}">
                <a16:creationId xmlns:a16="http://schemas.microsoft.com/office/drawing/2014/main" id="{5DA54AB9-BAFD-5383-34DA-73A6A3B2E1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4D97B01-C212-9891-CE59-249E3BCFFE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2C645A-AB4E-463D-9410-94B0C2473145}" type="slidenum">
              <a:rPr lang="en-US" smtClean="0"/>
              <a:t>‹#›</a:t>
            </a:fld>
            <a:endParaRPr lang="en-US"/>
          </a:p>
        </p:txBody>
      </p:sp>
    </p:spTree>
    <p:extLst>
      <p:ext uri="{BB962C8B-B14F-4D97-AF65-F5344CB8AC3E}">
        <p14:creationId xmlns:p14="http://schemas.microsoft.com/office/powerpoint/2010/main" val="2097422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01D1F-E570-9AA7-0ACF-47049CCAAED0}"/>
              </a:ext>
            </a:extLst>
          </p:cNvPr>
          <p:cNvSpPr>
            <a:spLocks noGrp="1"/>
          </p:cNvSpPr>
          <p:nvPr>
            <p:ph type="ctrTitle"/>
          </p:nvPr>
        </p:nvSpPr>
        <p:spPr/>
        <p:txBody>
          <a:bodyPr>
            <a:normAutofit fontScale="90000"/>
          </a:bodyPr>
          <a:lstStyle/>
          <a:p>
            <a:r>
              <a:rPr lang="en-US" dirty="0"/>
              <a:t>Panel:  Preparing for SACSCOC 5</a:t>
            </a:r>
            <a:r>
              <a:rPr lang="en-US" baseline="30000" dirty="0"/>
              <a:t>th</a:t>
            </a:r>
            <a:r>
              <a:rPr lang="en-US" dirty="0"/>
              <a:t> Year Submission</a:t>
            </a:r>
          </a:p>
        </p:txBody>
      </p:sp>
      <p:sp>
        <p:nvSpPr>
          <p:cNvPr id="3" name="Subtitle 2">
            <a:extLst>
              <a:ext uri="{FF2B5EF4-FFF2-40B4-BE49-F238E27FC236}">
                <a16:creationId xmlns:a16="http://schemas.microsoft.com/office/drawing/2014/main" id="{FA00D649-0B9F-E468-7211-8566937FBF0F}"/>
              </a:ext>
            </a:extLst>
          </p:cNvPr>
          <p:cNvSpPr>
            <a:spLocks noGrp="1"/>
          </p:cNvSpPr>
          <p:nvPr>
            <p:ph type="subTitle" idx="1"/>
          </p:nvPr>
        </p:nvSpPr>
        <p:spPr>
          <a:xfrm>
            <a:off x="1524000" y="3602038"/>
            <a:ext cx="9144000" cy="2387600"/>
          </a:xfrm>
        </p:spPr>
        <p:txBody>
          <a:bodyPr>
            <a:normAutofit/>
          </a:bodyPr>
          <a:lstStyle/>
          <a:p>
            <a:r>
              <a:rPr lang="en-US" dirty="0"/>
              <a:t>Margaret McMichael, River Parishes</a:t>
            </a:r>
          </a:p>
          <a:p>
            <a:r>
              <a:rPr lang="en-US" dirty="0"/>
              <a:t>Bill Tulak, LCTCS System</a:t>
            </a:r>
          </a:p>
          <a:p>
            <a:r>
              <a:rPr lang="en-US" dirty="0"/>
              <a:t>Renee Hicks, Nichols State</a:t>
            </a:r>
          </a:p>
          <a:p>
            <a:r>
              <a:rPr lang="en-US" dirty="0"/>
              <a:t>Charles Miller, South Louisiana</a:t>
            </a:r>
          </a:p>
          <a:p>
            <a:r>
              <a:rPr lang="en-US" dirty="0"/>
              <a:t>Steve Cox, Central Louisiana</a:t>
            </a:r>
          </a:p>
        </p:txBody>
      </p:sp>
    </p:spTree>
    <p:extLst>
      <p:ext uri="{BB962C8B-B14F-4D97-AF65-F5344CB8AC3E}">
        <p14:creationId xmlns:p14="http://schemas.microsoft.com/office/powerpoint/2010/main" val="366952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0C83E-0575-C961-344F-8DFFB9EFFCA1}"/>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4FDEA71C-1CFF-B27E-412D-187E243944B9}"/>
              </a:ext>
            </a:extLst>
          </p:cNvPr>
          <p:cNvPicPr>
            <a:picLocks noGrp="1" noChangeAspect="1"/>
          </p:cNvPicPr>
          <p:nvPr>
            <p:ph idx="1"/>
          </p:nvPr>
        </p:nvPicPr>
        <p:blipFill>
          <a:blip r:embed="rId2"/>
          <a:stretch>
            <a:fillRect/>
          </a:stretch>
        </p:blipFill>
        <p:spPr>
          <a:xfrm>
            <a:off x="838200" y="365125"/>
            <a:ext cx="11033871" cy="5801205"/>
          </a:xfrm>
        </p:spPr>
      </p:pic>
    </p:spTree>
    <p:extLst>
      <p:ext uri="{BB962C8B-B14F-4D97-AF65-F5344CB8AC3E}">
        <p14:creationId xmlns:p14="http://schemas.microsoft.com/office/powerpoint/2010/main" val="1408061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326A6-E443-CBF4-9144-05176A17C06C}"/>
              </a:ext>
            </a:extLst>
          </p:cNvPr>
          <p:cNvSpPr>
            <a:spLocks noGrp="1"/>
          </p:cNvSpPr>
          <p:nvPr>
            <p:ph type="title"/>
          </p:nvPr>
        </p:nvSpPr>
        <p:spPr/>
        <p:txBody>
          <a:bodyPr/>
          <a:lstStyle/>
          <a:p>
            <a:r>
              <a:rPr lang="en-US" dirty="0"/>
              <a:t>Section 6 Faculty</a:t>
            </a:r>
          </a:p>
        </p:txBody>
      </p:sp>
      <p:sp>
        <p:nvSpPr>
          <p:cNvPr id="3" name="Content Placeholder 2">
            <a:extLst>
              <a:ext uri="{FF2B5EF4-FFF2-40B4-BE49-F238E27FC236}">
                <a16:creationId xmlns:a16="http://schemas.microsoft.com/office/drawing/2014/main" id="{30395A35-4062-0B5E-7DBD-38BA60B8BD29}"/>
              </a:ext>
            </a:extLst>
          </p:cNvPr>
          <p:cNvSpPr>
            <a:spLocks noGrp="1"/>
          </p:cNvSpPr>
          <p:nvPr>
            <p:ph idx="1"/>
          </p:nvPr>
        </p:nvSpPr>
        <p:spPr/>
        <p:txBody>
          <a:bodyPr/>
          <a:lstStyle/>
          <a:p>
            <a:pPr marL="514350" indent="-514350">
              <a:buFont typeface="+mj-lt"/>
              <a:buAutoNum type="arabicPeriod"/>
            </a:pPr>
            <a:r>
              <a:rPr lang="en-US" dirty="0"/>
              <a:t>The institution employs an adequate number of full-time faculty members to support the mission and goals of the institution.</a:t>
            </a:r>
          </a:p>
          <a:p>
            <a:pPr marL="514350" indent="-514350">
              <a:buFont typeface="+mj-lt"/>
              <a:buAutoNum type="arabicPeriod"/>
            </a:pPr>
            <a:r>
              <a:rPr lang="en-US" dirty="0">
                <a:solidFill>
                  <a:srgbClr val="FF0000"/>
                </a:solidFill>
              </a:rPr>
              <a:t>For each of its educational program, the institution</a:t>
            </a:r>
          </a:p>
          <a:p>
            <a:pPr marL="971550" lvl="1" indent="-514350">
              <a:buFont typeface="+mj-lt"/>
              <a:buAutoNum type="alphaLcParenR"/>
            </a:pPr>
            <a:r>
              <a:rPr lang="en-US" dirty="0">
                <a:solidFill>
                  <a:srgbClr val="FF0000"/>
                </a:solidFill>
              </a:rPr>
              <a:t>Justifies and documents the qualifications of its faculty members</a:t>
            </a:r>
          </a:p>
          <a:p>
            <a:pPr marL="971550" lvl="1" indent="-514350">
              <a:buFont typeface="+mj-lt"/>
              <a:buAutoNum type="alphaLcParenR"/>
            </a:pPr>
            <a:r>
              <a:rPr lang="en-US" dirty="0">
                <a:solidFill>
                  <a:srgbClr val="FF0000"/>
                </a:solidFill>
              </a:rPr>
              <a:t>Employs a sufficient number of full-time faculty members to ensure curriculum and program quality, integrity, and review.</a:t>
            </a:r>
          </a:p>
          <a:p>
            <a:pPr marL="971550" lvl="1" indent="-514350">
              <a:buFont typeface="+mj-lt"/>
              <a:buAutoNum type="alphaLcParenR"/>
            </a:pPr>
            <a:r>
              <a:rPr lang="en-US" dirty="0">
                <a:solidFill>
                  <a:srgbClr val="FF0000"/>
                </a:solidFill>
              </a:rPr>
              <a:t>Assigns appropriate responsibility for program coordination</a:t>
            </a:r>
          </a:p>
          <a:p>
            <a:pPr marL="514350" indent="-514350">
              <a:buFont typeface="+mj-lt"/>
              <a:buAutoNum type="arabicPeriod"/>
            </a:pPr>
            <a:r>
              <a:rPr lang="en-US" dirty="0"/>
              <a:t>The institution publishes and implements policies regarding the appointment, employment, and regular evaluation of faculty members, regardless of contract or tenure status</a:t>
            </a:r>
          </a:p>
        </p:txBody>
      </p:sp>
    </p:spTree>
    <p:extLst>
      <p:ext uri="{BB962C8B-B14F-4D97-AF65-F5344CB8AC3E}">
        <p14:creationId xmlns:p14="http://schemas.microsoft.com/office/powerpoint/2010/main" val="497544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0B029-C53B-A560-CB36-BDA17F973E69}"/>
              </a:ext>
            </a:extLst>
          </p:cNvPr>
          <p:cNvSpPr>
            <a:spLocks noGrp="1"/>
          </p:cNvSpPr>
          <p:nvPr>
            <p:ph type="title"/>
          </p:nvPr>
        </p:nvSpPr>
        <p:spPr/>
        <p:txBody>
          <a:bodyPr/>
          <a:lstStyle/>
          <a:p>
            <a:r>
              <a:rPr lang="en-US" dirty="0"/>
              <a:t>Section 6 Faculty</a:t>
            </a:r>
          </a:p>
        </p:txBody>
      </p:sp>
      <p:sp>
        <p:nvSpPr>
          <p:cNvPr id="3" name="Content Placeholder 2">
            <a:extLst>
              <a:ext uri="{FF2B5EF4-FFF2-40B4-BE49-F238E27FC236}">
                <a16:creationId xmlns:a16="http://schemas.microsoft.com/office/drawing/2014/main" id="{4316E42F-957C-F127-64D7-4629F412B2E3}"/>
              </a:ext>
            </a:extLst>
          </p:cNvPr>
          <p:cNvSpPr>
            <a:spLocks noGrp="1"/>
          </p:cNvSpPr>
          <p:nvPr>
            <p:ph idx="1"/>
          </p:nvPr>
        </p:nvSpPr>
        <p:spPr>
          <a:xfrm>
            <a:off x="444795" y="2431680"/>
            <a:ext cx="10515600" cy="4351338"/>
          </a:xfrm>
        </p:spPr>
        <p:txBody>
          <a:bodyPr/>
          <a:lstStyle/>
          <a:p>
            <a:pPr marL="514350" indent="-514350">
              <a:buFont typeface="+mj-lt"/>
              <a:buAutoNum type="arabicPeriod" startAt="4"/>
            </a:pPr>
            <a:r>
              <a:rPr lang="en-US" dirty="0"/>
              <a:t>The institution publishes and implements appropriate policies and procedures for preserving and protecting academic freedom.</a:t>
            </a:r>
          </a:p>
          <a:p>
            <a:pPr marL="514350" indent="-514350">
              <a:buFont typeface="+mj-lt"/>
              <a:buAutoNum type="arabicPeriod" startAt="4"/>
            </a:pPr>
            <a:r>
              <a:rPr lang="en-US" dirty="0"/>
              <a:t>The institution provides ongoing professional development opportunities for faculty members as teachers, scholars, and practitioners, consistent with the institutional mission.</a:t>
            </a:r>
          </a:p>
        </p:txBody>
      </p:sp>
    </p:spTree>
    <p:extLst>
      <p:ext uri="{BB962C8B-B14F-4D97-AF65-F5344CB8AC3E}">
        <p14:creationId xmlns:p14="http://schemas.microsoft.com/office/powerpoint/2010/main" val="2332671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A3DF-CC2A-02C7-4AAB-178CAB03AC4C}"/>
              </a:ext>
            </a:extLst>
          </p:cNvPr>
          <p:cNvSpPr>
            <a:spLocks noGrp="1"/>
          </p:cNvSpPr>
          <p:nvPr>
            <p:ph type="title"/>
          </p:nvPr>
        </p:nvSpPr>
        <p:spPr/>
        <p:txBody>
          <a:bodyPr/>
          <a:lstStyle/>
          <a:p>
            <a:r>
              <a:rPr lang="en-US" dirty="0"/>
              <a:t>Section 8:  Student Achievement</a:t>
            </a:r>
          </a:p>
        </p:txBody>
      </p:sp>
      <p:sp>
        <p:nvSpPr>
          <p:cNvPr id="3" name="Content Placeholder 2">
            <a:extLst>
              <a:ext uri="{FF2B5EF4-FFF2-40B4-BE49-F238E27FC236}">
                <a16:creationId xmlns:a16="http://schemas.microsoft.com/office/drawing/2014/main" id="{4948FD4C-637F-DB0E-78F0-BBABC7CAEB70}"/>
              </a:ext>
            </a:extLst>
          </p:cNvPr>
          <p:cNvSpPr>
            <a:spLocks noGrp="1"/>
          </p:cNvSpPr>
          <p:nvPr>
            <p:ph idx="1"/>
          </p:nvPr>
        </p:nvSpPr>
        <p:spPr/>
        <p:txBody>
          <a:bodyPr>
            <a:normAutofit lnSpcReduction="10000"/>
          </a:bodyPr>
          <a:lstStyle/>
          <a:p>
            <a:pPr marL="514350" indent="-514350">
              <a:buFont typeface="+mj-lt"/>
              <a:buAutoNum type="arabicPeriod"/>
            </a:pPr>
            <a:r>
              <a:rPr lang="en-US" dirty="0">
                <a:solidFill>
                  <a:srgbClr val="FF0000"/>
                </a:solidFill>
              </a:rPr>
              <a:t>The institution identifies, evaluates, and publishes goals and outcomes for student achievement appropriate to the institution’s mission, the nature of the students it servers, and the kinds of programs offered.  The institution uses multiple measures to document student success.</a:t>
            </a:r>
          </a:p>
          <a:p>
            <a:pPr marL="514350" indent="-514350">
              <a:buFont typeface="+mj-lt"/>
              <a:buAutoNum type="arabicPeriod"/>
            </a:pPr>
            <a:r>
              <a:rPr lang="en-US" dirty="0"/>
              <a:t>The institution identifies expected outcomes, assess the extent to which it achieves these outcomes, and provides evidence of seeking improvement based on analysis of the results below:</a:t>
            </a:r>
          </a:p>
          <a:p>
            <a:pPr marL="971550" lvl="1" indent="-514350">
              <a:buFont typeface="+mj-lt"/>
              <a:buAutoNum type="alphaLcParenR"/>
            </a:pPr>
            <a:r>
              <a:rPr lang="en-US" dirty="0"/>
              <a:t>Student learning outcomes for each of its educational programs.</a:t>
            </a:r>
          </a:p>
          <a:p>
            <a:pPr marL="971550" lvl="1" indent="-514350">
              <a:buFont typeface="+mj-lt"/>
              <a:buAutoNum type="alphaLcParenR"/>
            </a:pPr>
            <a:r>
              <a:rPr lang="en-US" dirty="0"/>
              <a:t>Student learning outcomes of its undergraduate degree programs</a:t>
            </a:r>
          </a:p>
          <a:p>
            <a:pPr marL="971550" lvl="1" indent="-514350">
              <a:buFont typeface="+mj-lt"/>
              <a:buAutoNum type="alphaLcParenR"/>
            </a:pPr>
            <a:r>
              <a:rPr lang="en-US" dirty="0"/>
              <a:t>Academic and student services that support student success.</a:t>
            </a:r>
          </a:p>
        </p:txBody>
      </p:sp>
    </p:spTree>
    <p:extLst>
      <p:ext uri="{BB962C8B-B14F-4D97-AF65-F5344CB8AC3E}">
        <p14:creationId xmlns:p14="http://schemas.microsoft.com/office/powerpoint/2010/main" val="2973870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275</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Panel:  Preparing for SACSCOC 5th Year Submission</vt:lpstr>
      <vt:lpstr>PowerPoint Presentation</vt:lpstr>
      <vt:lpstr>Section 6 Faculty</vt:lpstr>
      <vt:lpstr>Section 6 Faculty</vt:lpstr>
      <vt:lpstr>Section 8:  Student Achievement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Stephen Cox</dc:creator>
  <cp:lastModifiedBy>Stephen Cox</cp:lastModifiedBy>
  <cp:revision>1</cp:revision>
  <dcterms:created xsi:type="dcterms:W3CDTF">2024-07-15T12:18:30Z</dcterms:created>
  <dcterms:modified xsi:type="dcterms:W3CDTF">2024-07-15T12:39:22Z</dcterms:modified>
</cp:coreProperties>
</file>